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8" r:id="rId2"/>
    <p:sldId id="272" r:id="rId3"/>
    <p:sldId id="262" r:id="rId4"/>
    <p:sldId id="270" r:id="rId5"/>
    <p:sldId id="275" r:id="rId6"/>
    <p:sldId id="274" r:id="rId7"/>
    <p:sldId id="286" r:id="rId8"/>
    <p:sldId id="289" r:id="rId9"/>
    <p:sldId id="285" r:id="rId10"/>
    <p:sldId id="296" r:id="rId11"/>
    <p:sldId id="297" r:id="rId12"/>
    <p:sldId id="303" r:id="rId13"/>
    <p:sldId id="304" r:id="rId14"/>
    <p:sldId id="305" r:id="rId15"/>
    <p:sldId id="290" r:id="rId16"/>
    <p:sldId id="301" r:id="rId17"/>
    <p:sldId id="300" r:id="rId18"/>
    <p:sldId id="302" r:id="rId19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6118AA-76D1-64D4-800C-DD4B80D4B29C}" name="Ilia Kantartzi" initials="IK" userId="S::ikantartzi@core-innovation.com::798ab234-d90b-43e0-9f91-4c1657816ce8" providerId="AD"/>
  <p188:author id="{54FD98BB-9864-84AF-0AC9-D11138CE6BA0}" name="Chariklia Drimala" initials="CD" userId="S::cdrimala@core-innovation.com::f86b3b3f-6531-40fe-8aff-b6b27ca837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54F08-C7AE-9E43-B352-46B284AB8D0E}" v="4" dt="2023-09-04T10:58:41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81047" autoAdjust="0"/>
  </p:normalViewPr>
  <p:slideViewPr>
    <p:cSldViewPr snapToGrid="0">
      <p:cViewPr varScale="1">
        <p:scale>
          <a:sx n="50" d="100"/>
          <a:sy n="50" d="100"/>
        </p:scale>
        <p:origin x="117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ia Kantartzi" userId="798ab234-d90b-43e0-9f91-4c1657816ce8" providerId="ADAL" clId="{00C54F08-C7AE-9E43-B352-46B284AB8D0E}"/>
    <pc:docChg chg="undo custSel modSld">
      <pc:chgData name="Ilia Kantartzi" userId="798ab234-d90b-43e0-9f91-4c1657816ce8" providerId="ADAL" clId="{00C54F08-C7AE-9E43-B352-46B284AB8D0E}" dt="2023-09-04T13:06:06.741" v="58"/>
      <pc:docMkLst>
        <pc:docMk/>
      </pc:docMkLst>
      <pc:sldChg chg="addCm modCm">
        <pc:chgData name="Ilia Kantartzi" userId="798ab234-d90b-43e0-9f91-4c1657816ce8" providerId="ADAL" clId="{00C54F08-C7AE-9E43-B352-46B284AB8D0E}" dt="2023-09-04T10:57:20.135" v="1"/>
        <pc:sldMkLst>
          <pc:docMk/>
          <pc:sldMk cId="1006240963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lia Kantartzi" userId="798ab234-d90b-43e0-9f91-4c1657816ce8" providerId="ADAL" clId="{00C54F08-C7AE-9E43-B352-46B284AB8D0E}" dt="2023-09-04T10:57:20.135" v="1"/>
              <pc2:cmMkLst xmlns:pc2="http://schemas.microsoft.com/office/powerpoint/2019/9/main/command">
                <pc:docMk/>
                <pc:sldMk cId="1006240963" sldId="260"/>
                <pc2:cmMk id="{6388FDA7-80B0-C248-994F-C61F26710FE2}"/>
              </pc2:cmMkLst>
            </pc226:cmChg>
          </p:ext>
        </pc:extLst>
      </pc:sldChg>
      <pc:sldChg chg="modSp mod">
        <pc:chgData name="Ilia Kantartzi" userId="798ab234-d90b-43e0-9f91-4c1657816ce8" providerId="ADAL" clId="{00C54F08-C7AE-9E43-B352-46B284AB8D0E}" dt="2023-09-04T10:58:48.977" v="13" actId="1076"/>
        <pc:sldMkLst>
          <pc:docMk/>
          <pc:sldMk cId="508716663" sldId="270"/>
        </pc:sldMkLst>
        <pc:spChg chg="mod">
          <ac:chgData name="Ilia Kantartzi" userId="798ab234-d90b-43e0-9f91-4c1657816ce8" providerId="ADAL" clId="{00C54F08-C7AE-9E43-B352-46B284AB8D0E}" dt="2023-09-04T10:58:48.977" v="13" actId="1076"/>
          <ac:spMkLst>
            <pc:docMk/>
            <pc:sldMk cId="508716663" sldId="270"/>
            <ac:spMk id="8" creationId="{E61656A2-37D7-6F2D-F68D-EE46E834BEC5}"/>
          </ac:spMkLst>
        </pc:spChg>
      </pc:sldChg>
      <pc:sldChg chg="modSp mod addAnim delAnim">
        <pc:chgData name="Ilia Kantartzi" userId="798ab234-d90b-43e0-9f91-4c1657816ce8" providerId="ADAL" clId="{00C54F08-C7AE-9E43-B352-46B284AB8D0E}" dt="2023-09-04T10:57:56.664" v="5" actId="20577"/>
        <pc:sldMkLst>
          <pc:docMk/>
          <pc:sldMk cId="380702183" sldId="272"/>
        </pc:sldMkLst>
        <pc:spChg chg="mod">
          <ac:chgData name="Ilia Kantartzi" userId="798ab234-d90b-43e0-9f91-4c1657816ce8" providerId="ADAL" clId="{00C54F08-C7AE-9E43-B352-46B284AB8D0E}" dt="2023-09-04T10:57:56.664" v="5" actId="20577"/>
          <ac:spMkLst>
            <pc:docMk/>
            <pc:sldMk cId="380702183" sldId="272"/>
            <ac:spMk id="13" creationId="{B635562C-A12F-C9FB-07F8-36CF2C346121}"/>
          </ac:spMkLst>
        </pc:spChg>
      </pc:sldChg>
      <pc:sldChg chg="modSp mod addCm">
        <pc:chgData name="Ilia Kantartzi" userId="798ab234-d90b-43e0-9f91-4c1657816ce8" providerId="ADAL" clId="{00C54F08-C7AE-9E43-B352-46B284AB8D0E}" dt="2023-09-04T13:06:06.741" v="58"/>
        <pc:sldMkLst>
          <pc:docMk/>
          <pc:sldMk cId="707496489" sldId="273"/>
        </pc:sldMkLst>
        <pc:spChg chg="mod">
          <ac:chgData name="Ilia Kantartzi" userId="798ab234-d90b-43e0-9f91-4c1657816ce8" providerId="ADAL" clId="{00C54F08-C7AE-9E43-B352-46B284AB8D0E}" dt="2023-09-04T10:59:17.226" v="15" actId="1076"/>
          <ac:spMkLst>
            <pc:docMk/>
            <pc:sldMk cId="707496489" sldId="273"/>
            <ac:spMk id="8" creationId="{E07503A8-712C-7A96-051A-5F5CFFD2E29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lia Kantartzi" userId="798ab234-d90b-43e0-9f91-4c1657816ce8" providerId="ADAL" clId="{00C54F08-C7AE-9E43-B352-46B284AB8D0E}" dt="2023-09-04T13:06:06.741" v="58"/>
              <pc2:cmMkLst xmlns:pc2="http://schemas.microsoft.com/office/powerpoint/2019/9/main/command">
                <pc:docMk/>
                <pc:sldMk cId="707496489" sldId="273"/>
                <pc2:cmMk id="{DD18A252-79E0-8D4C-9FCA-D521D3739FA8}"/>
              </pc2:cmMkLst>
            </pc226:cmChg>
          </p:ext>
        </pc:extLst>
      </pc:sldChg>
      <pc:sldChg chg="addCm">
        <pc:chgData name="Ilia Kantartzi" userId="798ab234-d90b-43e0-9f91-4c1657816ce8" providerId="ADAL" clId="{00C54F08-C7AE-9E43-B352-46B284AB8D0E}" dt="2023-09-04T11:01:02.445" v="18"/>
        <pc:sldMkLst>
          <pc:docMk/>
          <pc:sldMk cId="1627482407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lia Kantartzi" userId="798ab234-d90b-43e0-9f91-4c1657816ce8" providerId="ADAL" clId="{00C54F08-C7AE-9E43-B352-46B284AB8D0E}" dt="2023-09-04T11:01:02.445" v="18"/>
              <pc2:cmMkLst xmlns:pc2="http://schemas.microsoft.com/office/powerpoint/2019/9/main/command">
                <pc:docMk/>
                <pc:sldMk cId="1627482407" sldId="279"/>
                <pc2:cmMk id="{A016D114-F632-0D4C-B7BD-94F1F1D172EB}"/>
              </pc2:cmMkLst>
            </pc226:cmChg>
          </p:ext>
        </pc:extLst>
      </pc:sldChg>
      <pc:sldChg chg="addCm">
        <pc:chgData name="Ilia Kantartzi" userId="798ab234-d90b-43e0-9f91-4c1657816ce8" providerId="ADAL" clId="{00C54F08-C7AE-9E43-B352-46B284AB8D0E}" dt="2023-09-04T12:56:15.321" v="20"/>
        <pc:sldMkLst>
          <pc:docMk/>
          <pc:sldMk cId="1352689105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lia Kantartzi" userId="798ab234-d90b-43e0-9f91-4c1657816ce8" providerId="ADAL" clId="{00C54F08-C7AE-9E43-B352-46B284AB8D0E}" dt="2023-09-04T12:56:15.321" v="20"/>
              <pc2:cmMkLst xmlns:pc2="http://schemas.microsoft.com/office/powerpoint/2019/9/main/command">
                <pc:docMk/>
                <pc:sldMk cId="1352689105" sldId="280"/>
                <pc2:cmMk id="{3C140300-9536-364E-89E2-495789977B09}"/>
              </pc2:cmMkLst>
            </pc226:cmChg>
          </p:ext>
        </pc:extLst>
      </pc:sldChg>
      <pc:sldChg chg="addCm modCm">
        <pc:chgData name="Ilia Kantartzi" userId="798ab234-d90b-43e0-9f91-4c1657816ce8" providerId="ADAL" clId="{00C54F08-C7AE-9E43-B352-46B284AB8D0E}" dt="2023-09-04T13:05:24.660" v="57"/>
        <pc:sldMkLst>
          <pc:docMk/>
          <pc:sldMk cId="2399118761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lia Kantartzi" userId="798ab234-d90b-43e0-9f91-4c1657816ce8" providerId="ADAL" clId="{00C54F08-C7AE-9E43-B352-46B284AB8D0E}" dt="2023-09-04T13:05:24.660" v="57"/>
              <pc2:cmMkLst xmlns:pc2="http://schemas.microsoft.com/office/powerpoint/2019/9/main/command">
                <pc:docMk/>
                <pc:sldMk cId="2399118761" sldId="283"/>
                <pc2:cmMk id="{919E830F-B95E-9749-951F-F34E6CC83A20}"/>
              </pc2:cmMkLst>
              <pc226:cmRplyChg chg="add">
                <pc226:chgData name="Ilia Kantartzi" userId="798ab234-d90b-43e0-9f91-4c1657816ce8" providerId="ADAL" clId="{00C54F08-C7AE-9E43-B352-46B284AB8D0E}" dt="2023-09-04T13:05:24.660" v="57"/>
                <pc2:cmRplyMkLst xmlns:pc2="http://schemas.microsoft.com/office/powerpoint/2019/9/main/command">
                  <pc:docMk/>
                  <pc:sldMk cId="2399118761" sldId="283"/>
                  <pc2:cmMk id="{919E830F-B95E-9749-951F-F34E6CC83A20}"/>
                  <pc2:cmRplyMk id="{4915AA84-D2C7-7A4C-977B-DB06CADA0F67}"/>
                </pc2:cmRplyMkLst>
              </pc226:cmRplyChg>
            </pc226:cmChg>
          </p:ext>
        </pc:extLst>
      </pc:sldChg>
      <pc:sldChg chg="addCm">
        <pc:chgData name="Ilia Kantartzi" userId="798ab234-d90b-43e0-9f91-4c1657816ce8" providerId="ADAL" clId="{00C54F08-C7AE-9E43-B352-46B284AB8D0E}" dt="2023-09-04T12:58:30.319" v="21"/>
        <pc:sldMkLst>
          <pc:docMk/>
          <pc:sldMk cId="3667576496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lia Kantartzi" userId="798ab234-d90b-43e0-9f91-4c1657816ce8" providerId="ADAL" clId="{00C54F08-C7AE-9E43-B352-46B284AB8D0E}" dt="2023-09-04T12:58:30.319" v="21"/>
              <pc2:cmMkLst xmlns:pc2="http://schemas.microsoft.com/office/powerpoint/2019/9/main/command">
                <pc:docMk/>
                <pc:sldMk cId="3667576496" sldId="284"/>
                <pc2:cmMk id="{34AA2E0E-15C5-714A-B9C9-7266963932BD}"/>
              </pc2:cmMkLst>
            </pc226:cmChg>
          </p:ext>
        </pc:extLst>
      </pc:sldChg>
      <pc:sldChg chg="modSp mod">
        <pc:chgData name="Ilia Kantartzi" userId="798ab234-d90b-43e0-9f91-4c1657816ce8" providerId="ADAL" clId="{00C54F08-C7AE-9E43-B352-46B284AB8D0E}" dt="2023-09-04T12:59:46.220" v="30" actId="20577"/>
        <pc:sldMkLst>
          <pc:docMk/>
          <pc:sldMk cId="17969236" sldId="285"/>
        </pc:sldMkLst>
        <pc:spChg chg="mod">
          <ac:chgData name="Ilia Kantartzi" userId="798ab234-d90b-43e0-9f91-4c1657816ce8" providerId="ADAL" clId="{00C54F08-C7AE-9E43-B352-46B284AB8D0E}" dt="2023-09-04T12:59:46.220" v="30" actId="20577"/>
          <ac:spMkLst>
            <pc:docMk/>
            <pc:sldMk cId="17969236" sldId="285"/>
            <ac:spMk id="48" creationId="{0582AE63-7F18-49FA-7623-502A92ED461C}"/>
          </ac:spMkLst>
        </pc:spChg>
      </pc:sldChg>
      <pc:sldChg chg="modSp mod">
        <pc:chgData name="Ilia Kantartzi" userId="798ab234-d90b-43e0-9f91-4c1657816ce8" providerId="ADAL" clId="{00C54F08-C7AE-9E43-B352-46B284AB8D0E}" dt="2023-09-04T13:04:07.696" v="55" actId="20577"/>
        <pc:sldMkLst>
          <pc:docMk/>
          <pc:sldMk cId="2439176452" sldId="290"/>
        </pc:sldMkLst>
        <pc:spChg chg="mod">
          <ac:chgData name="Ilia Kantartzi" userId="798ab234-d90b-43e0-9f91-4c1657816ce8" providerId="ADAL" clId="{00C54F08-C7AE-9E43-B352-46B284AB8D0E}" dt="2023-09-04T13:04:07.696" v="55" actId="20577"/>
          <ac:spMkLst>
            <pc:docMk/>
            <pc:sldMk cId="2439176452" sldId="290"/>
            <ac:spMk id="15" creationId="{A7BA6B45-2CD9-E91F-5CFA-9F84629F2A3F}"/>
          </ac:spMkLst>
        </pc:spChg>
      </pc:sldChg>
      <pc:sldChg chg="modSp mod">
        <pc:chgData name="Ilia Kantartzi" userId="798ab234-d90b-43e0-9f91-4c1657816ce8" providerId="ADAL" clId="{00C54F08-C7AE-9E43-B352-46B284AB8D0E}" dt="2023-09-04T12:59:57.072" v="32" actId="20577"/>
        <pc:sldMkLst>
          <pc:docMk/>
          <pc:sldMk cId="1702624385" sldId="291"/>
        </pc:sldMkLst>
        <pc:spChg chg="mod">
          <ac:chgData name="Ilia Kantartzi" userId="798ab234-d90b-43e0-9f91-4c1657816ce8" providerId="ADAL" clId="{00C54F08-C7AE-9E43-B352-46B284AB8D0E}" dt="2023-09-04T12:59:57.072" v="32" actId="20577"/>
          <ac:spMkLst>
            <pc:docMk/>
            <pc:sldMk cId="1702624385" sldId="291"/>
            <ac:spMk id="7" creationId="{C6F92078-6A80-950A-2AA7-3F0FAEF8B580}"/>
          </ac:spMkLst>
        </pc:spChg>
      </pc:sldChg>
      <pc:sldChg chg="modSp mod">
        <pc:chgData name="Ilia Kantartzi" userId="798ab234-d90b-43e0-9f91-4c1657816ce8" providerId="ADAL" clId="{00C54F08-C7AE-9E43-B352-46B284AB8D0E}" dt="2023-09-04T10:59:36.552" v="17" actId="20577"/>
        <pc:sldMkLst>
          <pc:docMk/>
          <pc:sldMk cId="205587803" sldId="292"/>
        </pc:sldMkLst>
        <pc:spChg chg="mod">
          <ac:chgData name="Ilia Kantartzi" userId="798ab234-d90b-43e0-9f91-4c1657816ce8" providerId="ADAL" clId="{00C54F08-C7AE-9E43-B352-46B284AB8D0E}" dt="2023-09-04T10:59:36.552" v="17" actId="20577"/>
          <ac:spMkLst>
            <pc:docMk/>
            <pc:sldMk cId="205587803" sldId="292"/>
            <ac:spMk id="14" creationId="{F178336E-1027-51AD-7CB0-9914A48DF76F}"/>
          </ac:spMkLst>
        </pc:spChg>
      </pc:sldChg>
      <pc:sldChg chg="modSp mod">
        <pc:chgData name="Ilia Kantartzi" userId="798ab234-d90b-43e0-9f91-4c1657816ce8" providerId="ADAL" clId="{00C54F08-C7AE-9E43-B352-46B284AB8D0E}" dt="2023-09-04T13:02:15.312" v="36" actId="20577"/>
        <pc:sldMkLst>
          <pc:docMk/>
          <pc:sldMk cId="2975703458" sldId="296"/>
        </pc:sldMkLst>
        <pc:spChg chg="mod">
          <ac:chgData name="Ilia Kantartzi" userId="798ab234-d90b-43e0-9f91-4c1657816ce8" providerId="ADAL" clId="{00C54F08-C7AE-9E43-B352-46B284AB8D0E}" dt="2023-09-04T13:02:15.312" v="36" actId="20577"/>
          <ac:spMkLst>
            <pc:docMk/>
            <pc:sldMk cId="2975703458" sldId="296"/>
            <ac:spMk id="15" creationId="{A7BA6B45-2CD9-E91F-5CFA-9F84629F2A3F}"/>
          </ac:spMkLst>
        </pc:spChg>
      </pc:sldChg>
      <pc:sldChg chg="modSp mod">
        <pc:chgData name="Ilia Kantartzi" userId="798ab234-d90b-43e0-9f91-4c1657816ce8" providerId="ADAL" clId="{00C54F08-C7AE-9E43-B352-46B284AB8D0E}" dt="2023-09-04T13:02:28.370" v="37" actId="113"/>
        <pc:sldMkLst>
          <pc:docMk/>
          <pc:sldMk cId="3586673278" sldId="297"/>
        </pc:sldMkLst>
        <pc:spChg chg="mod">
          <ac:chgData name="Ilia Kantartzi" userId="798ab234-d90b-43e0-9f91-4c1657816ce8" providerId="ADAL" clId="{00C54F08-C7AE-9E43-B352-46B284AB8D0E}" dt="2023-09-04T13:02:28.370" v="37" actId="113"/>
          <ac:spMkLst>
            <pc:docMk/>
            <pc:sldMk cId="3586673278" sldId="297"/>
            <ac:spMk id="15" creationId="{A7BA6B45-2CD9-E91F-5CFA-9F84629F2A3F}"/>
          </ac:spMkLst>
        </pc:spChg>
      </pc:sldChg>
      <pc:sldChg chg="modSp mod">
        <pc:chgData name="Ilia Kantartzi" userId="798ab234-d90b-43e0-9f91-4c1657816ce8" providerId="ADAL" clId="{00C54F08-C7AE-9E43-B352-46B284AB8D0E}" dt="2023-09-04T13:03:37.780" v="47" actId="113"/>
        <pc:sldMkLst>
          <pc:docMk/>
          <pc:sldMk cId="2272481193" sldId="298"/>
        </pc:sldMkLst>
        <pc:spChg chg="mod">
          <ac:chgData name="Ilia Kantartzi" userId="798ab234-d90b-43e0-9f91-4c1657816ce8" providerId="ADAL" clId="{00C54F08-C7AE-9E43-B352-46B284AB8D0E}" dt="2023-09-04T13:03:37.780" v="47" actId="113"/>
          <ac:spMkLst>
            <pc:docMk/>
            <pc:sldMk cId="2272481193" sldId="298"/>
            <ac:spMk id="15" creationId="{A7BA6B45-2CD9-E91F-5CFA-9F84629F2A3F}"/>
          </ac:spMkLst>
        </pc:spChg>
      </pc:sldChg>
      <pc:sldChg chg="modSp mod">
        <pc:chgData name="Ilia Kantartzi" userId="798ab234-d90b-43e0-9f91-4c1657816ce8" providerId="ADAL" clId="{00C54F08-C7AE-9E43-B352-46B284AB8D0E}" dt="2023-09-04T13:03:10.754" v="46" actId="20577"/>
        <pc:sldMkLst>
          <pc:docMk/>
          <pc:sldMk cId="2902161106" sldId="299"/>
        </pc:sldMkLst>
        <pc:spChg chg="mod">
          <ac:chgData name="Ilia Kantartzi" userId="798ab234-d90b-43e0-9f91-4c1657816ce8" providerId="ADAL" clId="{00C54F08-C7AE-9E43-B352-46B284AB8D0E}" dt="2023-09-04T13:03:10.754" v="46" actId="20577"/>
          <ac:spMkLst>
            <pc:docMk/>
            <pc:sldMk cId="2902161106" sldId="299"/>
            <ac:spMk id="15" creationId="{A7BA6B45-2CD9-E91F-5CFA-9F84629F2A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8F521-A4A5-4131-BA5C-3292344A7414}" type="datetimeFigureOut">
              <a:rPr lang="es-ES" smtClean="0"/>
              <a:t>09/02/2024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69616-0A7B-474D-BF63-08A0775CB5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50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improved </a:t>
            </a:r>
            <a:r>
              <a:rPr lang="en-US" dirty="0" smtClean="0"/>
              <a:t>control of </a:t>
            </a:r>
            <a:r>
              <a:rPr lang="en-US" dirty="0"/>
              <a:t>varying steel scrap properties allows: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Tighter </a:t>
            </a:r>
            <a:r>
              <a:rPr lang="en-US" dirty="0"/>
              <a:t>supervision of scrap suppliers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Support </a:t>
            </a:r>
            <a:r>
              <a:rPr lang="en-US" dirty="0"/>
              <a:t>for enhanced usage of low-cost scrap types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Improved </a:t>
            </a:r>
            <a:r>
              <a:rPr lang="en-US" dirty="0"/>
              <a:t>process end-point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Homogeneous </a:t>
            </a:r>
            <a:r>
              <a:rPr lang="en-US" dirty="0"/>
              <a:t>production by shared knowledge</a:t>
            </a:r>
          </a:p>
          <a:p>
            <a:r>
              <a:rPr lang="en-US" dirty="0"/>
              <a:t>Therefore, the </a:t>
            </a:r>
            <a:r>
              <a:rPr lang="en-US" dirty="0" err="1"/>
              <a:t>s-X-AIPI</a:t>
            </a:r>
            <a:r>
              <a:rPr lang="en-US" dirty="0"/>
              <a:t> project is proposed for improving: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control in the plant by using Machine Learning for calculating the scrap chemical </a:t>
            </a:r>
            <a:r>
              <a:rPr lang="en-US" dirty="0" smtClean="0"/>
              <a:t>composition, which </a:t>
            </a:r>
            <a:r>
              <a:rPr lang="en-US" dirty="0"/>
              <a:t>is normally affected by disturbing elements like copper, </a:t>
            </a:r>
            <a:r>
              <a:rPr lang="en-US" dirty="0" err="1"/>
              <a:t>sulphur</a:t>
            </a:r>
            <a:r>
              <a:rPr lang="en-US" dirty="0"/>
              <a:t> or phosphorus, considered </a:t>
            </a:r>
            <a:r>
              <a:rPr lang="en-US" dirty="0" smtClean="0"/>
              <a:t>as residual </a:t>
            </a:r>
            <a:r>
              <a:rPr lang="en-US" dirty="0"/>
              <a:t>elements which downgrades the steel quality, and with high degree of uncertainty.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scrap mix that minimizes the cost and meets the customer requirements in terms of liquid </a:t>
            </a:r>
            <a:r>
              <a:rPr lang="en-US" dirty="0" smtClean="0"/>
              <a:t>steel chemistry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Assure </a:t>
            </a:r>
            <a:r>
              <a:rPr lang="en-US" dirty="0"/>
              <a:t>the best performance of the </a:t>
            </a:r>
            <a:r>
              <a:rPr lang="en-US" dirty="0" smtClean="0"/>
              <a:t>process </a:t>
            </a:r>
            <a:r>
              <a:rPr lang="en-US" dirty="0"/>
              <a:t>for achieving the required steel temperature </a:t>
            </a:r>
            <a:r>
              <a:rPr lang="en-US" dirty="0" smtClean="0"/>
              <a:t>and chemical </a:t>
            </a:r>
            <a:r>
              <a:rPr lang="en-US" dirty="0"/>
              <a:t>composition.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9BACD-F221-4AA3-A586-873A3AD0BB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05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steelmaking process in a future that is envisioned by the s-X-AIPI project still involves the operator </a:t>
            </a:r>
            <a:r>
              <a:rPr lang="en-US" dirty="0" smtClean="0"/>
              <a:t>taking decisions </a:t>
            </a:r>
            <a:r>
              <a:rPr lang="en-US" dirty="0"/>
              <a:t>about machine set points, loading material and chemistry control. However, contrary to the </a:t>
            </a:r>
            <a:r>
              <a:rPr lang="en-US" dirty="0" smtClean="0"/>
              <a:t>current situation </a:t>
            </a:r>
            <a:r>
              <a:rPr lang="en-US" dirty="0"/>
              <a:t>the developed support system will provide Operators with insights about the scrap properties </a:t>
            </a:r>
            <a:r>
              <a:rPr lang="en-US" dirty="0" smtClean="0"/>
              <a:t>and furnace </a:t>
            </a:r>
            <a:r>
              <a:rPr lang="en-US" dirty="0"/>
              <a:t>temperature and chemistry. The envisioned self-X solution will monitor the input and output data space to detect unexpected events </a:t>
            </a:r>
            <a:r>
              <a:rPr lang="en-US" dirty="0" smtClean="0"/>
              <a:t>or drifting </a:t>
            </a:r>
            <a:r>
              <a:rPr lang="en-US" dirty="0"/>
              <a:t>of the tools’ accuracies and propose corrective actions to regain and maintain the robustness of </a:t>
            </a:r>
            <a:r>
              <a:rPr lang="en-US" dirty="0" smtClean="0"/>
              <a:t>the system</a:t>
            </a:r>
            <a:r>
              <a:rPr lang="en-US" dirty="0"/>
              <a:t>. Overall, the goal is to ensure resilience and accuracy on the temperature and chemistry of steel at the</a:t>
            </a:r>
          </a:p>
          <a:p>
            <a:r>
              <a:rPr lang="en-US" dirty="0"/>
              <a:t>end point of the furnace treatment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Human roles interacting with self-X solutions</a:t>
            </a:r>
          </a:p>
          <a:p>
            <a:r>
              <a:rPr lang="en-US" dirty="0"/>
              <a:t>The goal of the system developed for the steel use case will be to facilitate the interaction of the operators,</a:t>
            </a:r>
          </a:p>
          <a:p>
            <a:r>
              <a:rPr lang="en-US" dirty="0"/>
              <a:t>engineers and data scientist with the different modelling tools via a single interface to the autonomous manager</a:t>
            </a:r>
          </a:p>
          <a:p>
            <a:r>
              <a:rPr lang="en-US" dirty="0"/>
              <a:t>The role of the human interacting with the self-X solution will be as follows: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enhance scrap supervision model will improve the available information on scrap properties </a:t>
            </a:r>
            <a:r>
              <a:rPr lang="en-US" dirty="0" smtClean="0"/>
              <a:t>which is </a:t>
            </a:r>
            <a:r>
              <a:rPr lang="en-US" dirty="0"/>
              <a:t>key information for Scrap yard Operators. The accuracy of the model is envisaged to be high, </a:t>
            </a:r>
            <a:r>
              <a:rPr lang="en-US" dirty="0" smtClean="0"/>
              <a:t>therefore </a:t>
            </a:r>
            <a:r>
              <a:rPr lang="en-US" dirty="0"/>
              <a:t>the feedback of Operators in the loop on the safety coefficients to be included into the code </a:t>
            </a:r>
            <a:r>
              <a:rPr lang="en-US" dirty="0" smtClean="0"/>
              <a:t>will be </a:t>
            </a:r>
            <a:r>
              <a:rPr lang="en-US" dirty="0"/>
              <a:t>relevant.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knowledge about the prediction on the status of the chemistry and temperature at the ending </a:t>
            </a:r>
            <a:r>
              <a:rPr lang="en-US" dirty="0" smtClean="0"/>
              <a:t>of the </a:t>
            </a:r>
            <a:r>
              <a:rPr lang="en-US" dirty="0"/>
              <a:t>furnace step will serve as a </a:t>
            </a:r>
            <a:r>
              <a:rPr lang="en-US" dirty="0" smtClean="0"/>
              <a:t>guideline </a:t>
            </a:r>
            <a:r>
              <a:rPr lang="en-US" dirty="0"/>
              <a:t>for Furnace Operators. The feedback on the reliability of </a:t>
            </a:r>
            <a:r>
              <a:rPr lang="en-US" dirty="0" smtClean="0"/>
              <a:t>the prediction </a:t>
            </a:r>
            <a:r>
              <a:rPr lang="en-US" dirty="0"/>
              <a:t>under operation will serve to improve the ML calculation.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autonomous manager will serve to data scientist to a studio of model independence. Thus, </a:t>
            </a:r>
            <a:r>
              <a:rPr lang="en-US" dirty="0" smtClean="0"/>
              <a:t>the autonomous </a:t>
            </a:r>
            <a:r>
              <a:rPr lang="en-US" dirty="0"/>
              <a:t>manager will serve </a:t>
            </a:r>
            <a:r>
              <a:rPr lang="en-US" dirty="0" smtClean="0"/>
              <a:t>information </a:t>
            </a:r>
            <a:r>
              <a:rPr lang="en-US" dirty="0"/>
              <a:t>about self-X-detection and diagnosis of anomalies </a:t>
            </a:r>
            <a:r>
              <a:rPr lang="en-US" dirty="0" smtClean="0"/>
              <a:t>during the </a:t>
            </a:r>
            <a:r>
              <a:rPr lang="en-US" dirty="0"/>
              <a:t>process and give a suggestion of self-X-repair to data scientists.</a:t>
            </a:r>
          </a:p>
          <a:p>
            <a:r>
              <a:rPr lang="en-US" dirty="0"/>
              <a:t>The role of operators will be mainly to use the visual information as decision making support, while </a:t>
            </a:r>
            <a:r>
              <a:rPr lang="en-US" dirty="0" smtClean="0"/>
              <a:t>engineers or </a:t>
            </a:r>
            <a:r>
              <a:rPr lang="en-US" dirty="0"/>
              <a:t>data scientist will have additional configuration possibilities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9BACD-F221-4AA3-A586-873A3AD0BB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981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0"/>
              </a:rPr>
              <a:t>For determining the optimal charge material mix in terms of product quality and costs a Decision Support System was developed by BFI.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Raleway" pitchFamily="2" charset="0"/>
              </a:rPr>
              <a:t>For each steel grade to be produced, the developed tool determines the optimal charge mix, consisting of different scrap types </a:t>
            </a:r>
            <a:r>
              <a:rPr lang="en-US" sz="1800" b="0" i="0" dirty="0" smtClean="0">
                <a:solidFill>
                  <a:srgbClr val="000000"/>
                </a:solidFill>
                <a:effectLst/>
                <a:latin typeface="Raleway" pitchFamily="2" charset="0"/>
              </a:rPr>
              <a:t>and alternative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aleway" pitchFamily="2" charset="0"/>
              </a:rPr>
              <a:t>iron sources.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Raleway" pitchFamily="2" charset="0"/>
              </a:rPr>
              <a:t>It considers the purchase costs of the materials, but also the costs for electrical and chemical energy sources to melt down the materials, and </a:t>
            </a:r>
            <a:r>
              <a:rPr lang="en-US" sz="1800" b="0" i="0" dirty="0" smtClean="0">
                <a:solidFill>
                  <a:srgbClr val="000000"/>
                </a:solidFill>
                <a:effectLst/>
                <a:latin typeface="Raleway" pitchFamily="2" charset="0"/>
              </a:rPr>
              <a:t> their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aleway" pitchFamily="2" charset="0"/>
              </a:rPr>
              <a:t>availability, either on the plant's internal scrap yard or on the market.  </a:t>
            </a:r>
            <a:r>
              <a:rPr lang="en-US" sz="1800" b="0" i="0" dirty="0" smtClean="0">
                <a:solidFill>
                  <a:srgbClr val="000000"/>
                </a:solidFill>
                <a:effectLst/>
                <a:latin typeface="Raleway" pitchFamily="2" charset="0"/>
              </a:rPr>
              <a:t>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Raleway" pitchFamily="2" charset="0"/>
              </a:rPr>
              <a:t>Figure </a:t>
            </a:r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0"/>
              </a:rPr>
              <a:t>shows the result of the calculation for an example steel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Raleway" pitchFamily="2" charset="0"/>
              </a:rPr>
              <a:t>quality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9BACD-F221-4AA3-A586-873A3AD0BB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38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69616-0A7B-474D-BF63-08A0775CB53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42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18.svg"/><Relationship Id="rId10" Type="http://schemas.openxmlformats.org/officeDocument/2006/relationships/image" Target="../media/image15.png"/><Relationship Id="rId19" Type="http://schemas.openxmlformats.org/officeDocument/2006/relationships/image" Target="../media/image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18" Type="http://schemas.openxmlformats.org/officeDocument/2006/relationships/image" Target="NULL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NULL"/><Relationship Id="rId10" Type="http://schemas.openxmlformats.org/officeDocument/2006/relationships/image" Target="../media/image15.png"/><Relationship Id="rId19" Type="http://schemas.openxmlformats.org/officeDocument/2006/relationships/image" Target="../media/image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2953" y="-2043164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6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B830B99-1B10-447C-9F50-67DBDA6D51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41561" y="3028645"/>
            <a:ext cx="1928131" cy="80071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2FAD993-E9EB-423D-8D5A-71DCC37C88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7229" y="-5758821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solidFill>
                  <a:srgbClr val="3E1345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9DBE61D-5F05-486F-92AE-E8A2C7738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  <p:pic>
        <p:nvPicPr>
          <p:cNvPr id="9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0401973C-1B66-4031-AAAE-D28BF8B648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93005" y="-16604128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7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499074">
            <a:off x="-1618342" y="3460927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solidFill>
                  <a:srgbClr val="00526C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B5DF4F6-C340-436A-812E-8ECC82C42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  <p:pic>
        <p:nvPicPr>
          <p:cNvPr id="9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755AC7D1-388E-475C-9FAE-3D30BE9074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2185" y="-8050063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09" t="39994" r="16669" b="2617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23C1CCF-3CA8-4396-89DE-B1EE9FFD0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  <p:pic>
        <p:nvPicPr>
          <p:cNvPr id="9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EEF944E3-73A4-4040-8543-978097E7DE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539" y="681037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1518A402-67F2-4FF3-9410-0D5014F10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202" t="15763" r="15063" b="12756"/>
          <a:stretch/>
        </p:blipFill>
        <p:spPr>
          <a:xfrm rot="16499074">
            <a:off x="2131642" y="-2955444"/>
            <a:ext cx="7914537" cy="12831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389EE63-F9F8-4564-8372-3F0A12183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  <p:pic>
        <p:nvPicPr>
          <p:cNvPr id="10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05FE1274-EB42-4499-9160-47E226667A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68388" y="-16338657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9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D9DA4A3-CF5C-4ABD-9457-D58FBEDC2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  <p:pic>
        <p:nvPicPr>
          <p:cNvPr id="9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553CEEA4-26C8-461B-A468-B02829B3C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580544" y="84667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2953" y="-2043164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4E5734F-CE9F-4321-BDFB-97B9D59E9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  <p:pic>
        <p:nvPicPr>
          <p:cNvPr id="10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FE1684DE-7500-4D4C-9CE3-54037A5900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138092" y="-7165160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6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7229" y="-5758821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83C48FB-E9B1-4584-A8DD-FC486FF41F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  <p:pic>
        <p:nvPicPr>
          <p:cNvPr id="10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632A4183-16E8-4DBE-B764-07DC71AFF5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-3142596" y="-18627049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499074">
            <a:off x="-1618342" y="3460927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2CDF4B9-BA97-44D1-8865-F567563A63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  <p:pic>
        <p:nvPicPr>
          <p:cNvPr id="11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CFFDD687-2C51-4713-9A6A-2CDC0AFDB0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282092" y="-10229035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8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499074">
            <a:off x="-1618342" y="3460927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2CDF4B9-BA97-44D1-8865-F567563A63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  <p:pic>
        <p:nvPicPr>
          <p:cNvPr id="9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94FC6821-00BE-4882-96F1-55221CCA0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199996" y="-9566254"/>
            <a:ext cx="18121590" cy="2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13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5885-6639-5A78-6DDA-12A7C4E34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3487"/>
            <a:ext cx="9144000" cy="100647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F75F7-073B-A1B9-CD6B-310E41EDF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751A2DC-E93E-781F-709A-90B3D82C9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542579"/>
            <a:ext cx="3305909" cy="132695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9A37EB6-EBEA-CE25-0E90-D9C5C4D91B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7610" y="6037729"/>
            <a:ext cx="2940023" cy="654661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94DE3E3-F306-DC33-F008-181145A4EB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</p:spTree>
    <p:extLst>
      <p:ext uri="{BB962C8B-B14F-4D97-AF65-F5344CB8AC3E}">
        <p14:creationId xmlns:p14="http://schemas.microsoft.com/office/powerpoint/2010/main" val="2805827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9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7229" y="-5758821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solidFill>
                  <a:srgbClr val="3E1345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9DBE61D-5F05-486F-92AE-E8A2C7738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42A0-733B-831B-8C49-F6EA61E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7451"/>
            <a:ext cx="9180512" cy="106476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 Nova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8D744C1-6A3F-0D19-F5CE-2E11E87B0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405660"/>
            <a:ext cx="3216168" cy="13356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8D61DFD-265F-8253-B925-B3E07EEF3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2659" y="5996198"/>
            <a:ext cx="2893941" cy="6444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138F00A-256B-4D82-D3DE-2D5867DB40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5283CAB-6502-124B-E4C4-A20A6BCB7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749902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93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42A0-733B-831B-8C49-F6EA61E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744" y="2896620"/>
            <a:ext cx="9180512" cy="106476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  <a:latin typeface="Arial Nova" panose="020F0502020204030204" pitchFamily="34" charset="0"/>
              </a:defRPr>
            </a:lvl1pPr>
          </a:lstStyle>
          <a:p>
            <a:endParaRPr lang="en-GR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BAA99D-69C6-FD37-EC9D-3512DC5FD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405660"/>
            <a:ext cx="1570040" cy="65200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EBE5E4-4433-32B3-46B3-3BBFB617EC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CFAA9F-1898-F6ED-AB9B-39D64A45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8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93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F048-258D-E0B0-A9D9-13D36F82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8990012" cy="643404"/>
          </a:xfrm>
        </p:spPr>
        <p:txBody>
          <a:bodyPr/>
          <a:lstStyle>
            <a:lvl1pPr>
              <a:defRPr>
                <a:solidFill>
                  <a:srgbClr val="03184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50F3F-BB6C-C1DF-1A12-3D4A20408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04365"/>
            <a:ext cx="10515600" cy="4391612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B7DC390D-DAE0-5942-3550-85FFFFD80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83" y="5990268"/>
            <a:ext cx="1617373" cy="6609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A1377-F074-2460-2D6E-3DD9A1F555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EBDFF4-03E5-9067-E2CF-4F0EAE358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1849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0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F048-258D-E0B0-A9D9-13D36F82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099558" cy="79689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50F3F-BB6C-C1DF-1A12-3D4A20408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59877"/>
            <a:ext cx="10515600" cy="4336100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EB722A4-1CC8-C495-B63F-72BDB50B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89" y="5968208"/>
            <a:ext cx="1740900" cy="7229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B60AE-4FDB-DF52-4377-CC91FF8AE2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4EEC0A-519D-BA07-8324-D53D2CF24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92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41DE-3618-D200-7C4D-AC402586A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3953"/>
            <a:ext cx="5181600" cy="5346039"/>
          </a:xfrm>
        </p:spPr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  <a:lvl2pPr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2pPr>
            <a:lvl3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3pPr>
            <a:lvl4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4pPr>
            <a:lvl5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2BAB7-0186-8C0B-F9E2-652E58D45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33953"/>
            <a:ext cx="5181600" cy="5346039"/>
          </a:xfrm>
        </p:spPr>
        <p:txBody>
          <a:bodyPr/>
          <a:lstStyle>
            <a:lvl1pPr marL="0" indent="0">
              <a:buNone/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1pPr>
          </a:lstStyle>
          <a:p>
            <a:pPr lvl="0"/>
            <a:endParaRPr lang="en-GR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DAA611F-EC97-3495-D9FC-C6DB85705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83" y="5990268"/>
            <a:ext cx="1617373" cy="660931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0E1670B-D771-5FCE-57E2-E33670795B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45A22-1C81-3EE9-B07F-BC4B165EB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1849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286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  <p15:guide id="2" pos="1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41DE-3618-D200-7C4D-AC402586A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3953"/>
            <a:ext cx="5181600" cy="534603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defRPr>
            </a:lvl1pPr>
            <a:lvl2pPr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2pPr>
            <a:lvl3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3pPr>
            <a:lvl4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4pPr>
            <a:lvl5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2BAB7-0186-8C0B-F9E2-652E58D457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433953"/>
            <a:ext cx="4778298" cy="5346039"/>
          </a:xfrm>
        </p:spPr>
        <p:txBody>
          <a:bodyPr/>
          <a:lstStyle>
            <a:lvl1pPr marL="0" indent="0">
              <a:buNone/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GB"/>
              <a:t>Picture</a:t>
            </a:r>
            <a:endParaRPr lang="en-GR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66E0DF-A4C7-D8FD-6278-BB433283D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36" y="5936420"/>
            <a:ext cx="1752686" cy="727851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EAFAD9C-1702-24FC-886D-18CFD42E0CE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BEFDEB-641D-1FB5-0E58-8CC84837C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9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  <p15:guide id="2" pos="1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different colored names&#10;&#10;Description automatically generated">
            <a:extLst>
              <a:ext uri="{FF2B5EF4-FFF2-40B4-BE49-F238E27FC236}">
                <a16:creationId xmlns:a16="http://schemas.microsoft.com/office/drawing/2014/main" id="{9A686743-1129-8064-1E5F-800916EB7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0214" y="1618451"/>
            <a:ext cx="7031573" cy="4970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0D7FB-40C5-9E05-BD7D-8EE5F7CDC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Who are we</a:t>
            </a:r>
            <a:endParaRPr lang="en-GR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D05B5D2-1274-F6AB-8B2B-A59ED1820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9504" y="826394"/>
            <a:ext cx="989928" cy="4045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1DD074-FD8C-03B4-BFCF-F38DD6A25C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30923"/>
            <a:ext cx="7719646" cy="16800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 Nova" panose="020B0504020202020204" pitchFamily="34" charset="0"/>
              </a:defRPr>
            </a:lvl1pPr>
            <a:lvl2pPr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2pPr>
            <a:lvl3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3pPr>
            <a:lvl4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4pPr>
            <a:lvl5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GB" dirty="0"/>
              <a:t>A consortium of 14 partners from 6 countries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119309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A31C-68F9-9836-2881-FAB63364E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68351"/>
            <a:ext cx="10515600" cy="2660650"/>
          </a:xfrm>
        </p:spPr>
        <p:txBody>
          <a:bodyPr anchor="t"/>
          <a:lstStyle>
            <a:lvl1pPr>
              <a:defRPr sz="6000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Thank you!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5B10A-EFE1-C73A-6CB4-3EC1315D2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60619"/>
            <a:ext cx="6026150" cy="1981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4A463DB4-B5D4-716C-FD41-6E86D951D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4582" y="3887740"/>
            <a:ext cx="3305909" cy="132695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EA30DFDC-54FD-C186-AFA9-E9B5EA8E13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7610" y="6037729"/>
            <a:ext cx="2940023" cy="6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14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A8CF9A6-4F0C-B970-32B5-627DA8BC7D71}"/>
              </a:ext>
            </a:extLst>
          </p:cNvPr>
          <p:cNvSpPr txBox="1">
            <a:spLocks/>
          </p:cNvSpPr>
          <p:nvPr userDrawn="1"/>
        </p:nvSpPr>
        <p:spPr>
          <a:xfrm>
            <a:off x="246185" y="3393650"/>
            <a:ext cx="11734800" cy="530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8E8A8856-4857-E446-7FA4-E8F1FE2453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542579"/>
            <a:ext cx="3305909" cy="1326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C24F0-7E68-E1B1-DAAC-99783F68C3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7493" y="4850297"/>
            <a:ext cx="936847" cy="408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7AA78-986F-42F4-E9CC-7185AA9879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46060" y="5651829"/>
            <a:ext cx="1302831" cy="841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F61EF-6C74-03A0-E3E4-39E5F08A9C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49954" y="4851870"/>
            <a:ext cx="1295042" cy="405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1DB2C-A500-04F1-7EB2-64E5209E53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9204" y="5981864"/>
            <a:ext cx="977824" cy="181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C951A-43F4-09A7-2519-69488952BB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09831" y="5704202"/>
            <a:ext cx="1054989" cy="8789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B7CD1B-0B33-2C49-0C71-C064FB67F05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9917532" y="4723097"/>
            <a:ext cx="1042126" cy="662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EA5C9C-03CD-20F6-7F27-80C9CDC622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55346" y="4691196"/>
            <a:ext cx="748587" cy="72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21897D-35AF-C21A-AF98-F4524B770C8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02320" y="5864391"/>
            <a:ext cx="485428" cy="416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2457F4-9AE6-EFAF-5EC6-2560694C4EF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11427" y="4630796"/>
            <a:ext cx="1088997" cy="847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48D8DE-3EC5-89CA-51D2-7671788DFB5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569929" y="4806294"/>
            <a:ext cx="496374" cy="4963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3302A5-212B-0D74-524C-9862746232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8124" y="5970861"/>
            <a:ext cx="1023030" cy="20334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5A9A917-784D-B8A5-F0B8-26FF94CBBC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532001" y="4691862"/>
            <a:ext cx="1026067" cy="725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B4F338-201C-B72F-452A-1CB4A895C12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70318" y="5817796"/>
            <a:ext cx="1171214" cy="50947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A205B36-9D0B-7E91-B9F1-9A0E5283F9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9858514" y="5927515"/>
            <a:ext cx="1160163" cy="290041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9A37EB6-EBEA-CE25-0E90-D9C5C4D91BD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8789352" y="878725"/>
            <a:ext cx="2940023" cy="654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DBA11-FAC5-7542-67CC-B917FD9EC2D0}"/>
              </a:ext>
            </a:extLst>
          </p:cNvPr>
          <p:cNvSpPr txBox="1"/>
          <p:nvPr userDrawn="1"/>
        </p:nvSpPr>
        <p:spPr>
          <a:xfrm>
            <a:off x="1535152" y="2505542"/>
            <a:ext cx="912169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4800" kern="12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26630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109A-C678-3909-D040-2687018A7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17028-A338-AAB1-ADDE-0C1B445D1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6DCD4-38B4-36FA-CC81-27C5F7F5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9CE11-D29C-8F3A-DDB4-43EBD938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9449-C0BA-9527-940F-63A6AD27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5270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499074">
            <a:off x="-1618342" y="3460927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solidFill>
                  <a:srgbClr val="00526C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B5DF4F6-C340-436A-812E-8ECC82C42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0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13437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C331-CB74-4851-692B-DAC70F49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856A-38D3-1C32-818B-E88EDF71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0AB9A-FA62-F0C9-7CA5-93EBF3254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B4379-3ABE-8BF2-4513-698A04FA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0EC2B-0942-4334-265A-0D5F835C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38125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40C0-2432-1220-763C-BE32E493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5E777-8FB5-E5A0-4298-FB889DC39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C8138-D1DC-E2F7-BAB7-662BE1C6D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E890A-B8F7-B087-75C5-AE73A3EA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D4F56-F18E-59AB-C762-D47989EC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774E9-0CE3-971C-1C93-FDFDF342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0309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4AA1-3307-86B5-C64E-8041A099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7C9A9-B119-E22D-9E2D-DB478D269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A7FC3-967F-74B4-5F5F-1FABAAD1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E12A1-270C-3FD7-41B8-46226C53C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0AFBF-01B2-1FEE-F70C-0057281B4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143AC-58E3-6E87-94B0-E2AB8991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BE77A-D9C6-EE7D-2FEC-3241B70F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8C41F-DA32-75E7-32E9-B321BF0F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8281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32A1-202D-257B-5D7B-9C335ABB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542D7-CBBD-6FD7-3E5C-0043BA60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DE92-B812-5419-A501-AB3C9A976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33246-7AF2-CA0E-F630-AAB21454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57525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20A3B-B192-5BBD-3404-BB68F947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65EE1-BB11-5492-4D02-B3BF14C0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06E05-1AD7-AC29-A68C-A907FB4F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1925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3F13-1442-CFE4-117A-9F959B85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1B49-17E0-AD56-9178-0DA8C97E7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AE4A-AA52-D337-E88C-BA938C72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5BD7-F75D-306E-1B43-F2166574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99D71-B81E-3AD8-CB5F-7F5B71512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4E5C0-5E7D-601E-5434-65C5D6D5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57151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48FD-2CC0-25B9-B575-66F4917A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5ADCE-0E9F-A08B-FE00-E577E7745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05D3A-DD44-43D2-AB5F-D46B1B247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2E1D4-F3F3-0731-DCD8-5BC92C06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B6FD9-C062-1DB8-DC0A-DDF3F19C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7D5A3-C81D-3292-E538-B6AD50ED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73530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ED33D-37C3-D307-C409-51FC4AED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9A806-C963-BCC5-A72F-68DF1932B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947AF-8492-5548-40A4-AC78F671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8871-43A7-3337-BBB6-6A318587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EDD53-ADBB-362F-0EDF-66DAD2EA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52045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CFB7F-5BA0-9C48-2ABE-D370712E0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C09B8-4468-751C-465D-45A045A9F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C642B-B615-CC85-638D-99CBACF8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A9FB-8744-C460-B337-3485065F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DFCD-E254-A2EC-6962-56FEC7B3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0220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09" t="39994" r="16669" b="2617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23C1CCF-3CA8-4396-89DE-B1EE9FFD0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66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5885-6639-5A78-6DDA-12A7C4E34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3487"/>
            <a:ext cx="9144000" cy="100647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F75F7-073B-A1B9-CD6B-310E41EDF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751A2DC-E93E-781F-709A-90B3D82C9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542579"/>
            <a:ext cx="3305909" cy="132695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9A37EB6-EBEA-CE25-0E90-D9C5C4D91B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7610" y="6037729"/>
            <a:ext cx="2940023" cy="654661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94DE3E3-F306-DC33-F008-181145A4EB4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</p:spTree>
    <p:extLst>
      <p:ext uri="{BB962C8B-B14F-4D97-AF65-F5344CB8AC3E}">
        <p14:creationId xmlns:p14="http://schemas.microsoft.com/office/powerpoint/2010/main" val="1034959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93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42A0-733B-831B-8C49-F6EA61E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7451"/>
            <a:ext cx="9180512" cy="106476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 Nova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8D744C1-6A3F-0D19-F5CE-2E11E87B0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405660"/>
            <a:ext cx="3216168" cy="13356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8D61DFD-265F-8253-B925-B3E07EEF3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2659" y="5996198"/>
            <a:ext cx="2893941" cy="6444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138F00A-256B-4D82-D3DE-2D5867DB40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5283CAB-6502-124B-E4C4-A20A6BCB7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560202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93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42A0-733B-831B-8C49-F6EA61E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744" y="2896620"/>
            <a:ext cx="9180512" cy="106476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  <a:latin typeface="Arial Nova" panose="020F0502020204030204" pitchFamily="34" charset="0"/>
              </a:defRPr>
            </a:lvl1pPr>
          </a:lstStyle>
          <a:p>
            <a:endParaRPr lang="en-GR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BAA99D-69C6-FD37-EC9D-3512DC5FD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405660"/>
            <a:ext cx="1570040" cy="65200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EBE5E4-4433-32B3-46B3-3BBFB617EC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CFAA9F-1898-F6ED-AB9B-39D64A45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05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93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F048-258D-E0B0-A9D9-13D36F82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8990012" cy="643404"/>
          </a:xfrm>
        </p:spPr>
        <p:txBody>
          <a:bodyPr/>
          <a:lstStyle>
            <a:lvl1pPr>
              <a:defRPr>
                <a:solidFill>
                  <a:srgbClr val="03184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50F3F-BB6C-C1DF-1A12-3D4A20408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04365"/>
            <a:ext cx="10515600" cy="4391612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B7DC390D-DAE0-5942-3550-85FFFFD80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83" y="5990268"/>
            <a:ext cx="1617373" cy="6609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A1377-F074-2460-2D6E-3DD9A1F555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EBDFF4-03E5-9067-E2CF-4F0EAE358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1849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531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F048-258D-E0B0-A9D9-13D36F82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099558" cy="79689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50F3F-BB6C-C1DF-1A12-3D4A20408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59877"/>
            <a:ext cx="10515600" cy="4336100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EB722A4-1CC8-C495-B63F-72BDB50B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689" y="5968208"/>
            <a:ext cx="1740900" cy="7229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B60AE-4FDB-DF52-4377-CC91FF8AE2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4EEC0A-519D-BA07-8324-D53D2CF24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84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41DE-3618-D200-7C4D-AC402586A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3953"/>
            <a:ext cx="5181600" cy="5346039"/>
          </a:xfrm>
        </p:spPr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  <a:lvl2pPr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2pPr>
            <a:lvl3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3pPr>
            <a:lvl4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4pPr>
            <a:lvl5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2BAB7-0186-8C0B-F9E2-652E58D45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33953"/>
            <a:ext cx="5181600" cy="5346039"/>
          </a:xfrm>
        </p:spPr>
        <p:txBody>
          <a:bodyPr/>
          <a:lstStyle>
            <a:lvl1pPr marL="0" indent="0">
              <a:buNone/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1pPr>
          </a:lstStyle>
          <a:p>
            <a:pPr lvl="0"/>
            <a:endParaRPr lang="en-GR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DAA611F-EC97-3495-D9FC-C6DB85705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83" y="5990268"/>
            <a:ext cx="1617373" cy="660931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0E1670B-D771-5FCE-57E2-E33670795B5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45A22-1C81-3EE9-B07F-BC4B165EB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1849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89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  <p15:guide id="2" pos="134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41DE-3618-D200-7C4D-AC402586A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3953"/>
            <a:ext cx="5181600" cy="5346039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defRPr>
            </a:lvl1pPr>
            <a:lvl2pPr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2pPr>
            <a:lvl3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3pPr>
            <a:lvl4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4pPr>
            <a:lvl5pPr>
              <a:defRPr>
                <a:solidFill>
                  <a:srgbClr val="8D5CF7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2BAB7-0186-8C0B-F9E2-652E58D457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433953"/>
            <a:ext cx="4778298" cy="5346039"/>
          </a:xfrm>
        </p:spPr>
        <p:txBody>
          <a:bodyPr/>
          <a:lstStyle>
            <a:lvl1pPr marL="0" indent="0">
              <a:buNone/>
              <a:defRPr>
                <a:solidFill>
                  <a:srgbClr val="4AA6FD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GB"/>
              <a:t>Picture</a:t>
            </a:r>
            <a:endParaRPr lang="en-GR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66E0DF-A4C7-D8FD-6278-BB433283D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36" y="5936420"/>
            <a:ext cx="1752686" cy="727851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EAFAD9C-1702-24FC-886D-18CFD42E0CE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340038" y="5779992"/>
            <a:ext cx="1250302" cy="91239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your company logo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BEFDEB-641D-1FB5-0E58-8CC84837C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988" y="4572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B2E3F4-90F2-3C41-B87B-FF869DA92A3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22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80">
          <p15:clr>
            <a:srgbClr val="FBAE40"/>
          </p15:clr>
        </p15:guide>
        <p15:guide id="2" pos="13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different colored names&#10;&#10;Description automatically generated">
            <a:extLst>
              <a:ext uri="{FF2B5EF4-FFF2-40B4-BE49-F238E27FC236}">
                <a16:creationId xmlns:a16="http://schemas.microsoft.com/office/drawing/2014/main" id="{9A686743-1129-8064-1E5F-800916EB7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0214" y="1618451"/>
            <a:ext cx="7031573" cy="4970931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D05B5D2-1274-F6AB-8B2B-A59ED1820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9504" y="826394"/>
            <a:ext cx="989928" cy="404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FB308-8275-70CB-56AB-B45D9E2CB9A8}"/>
              </a:ext>
            </a:extLst>
          </p:cNvPr>
          <p:cNvSpPr txBox="1"/>
          <p:nvPr userDrawn="1"/>
        </p:nvSpPr>
        <p:spPr>
          <a:xfrm>
            <a:off x="838200" y="677040"/>
            <a:ext cx="401443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4400" kern="1200" dirty="0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Who are 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F2234-BF9A-EA41-211F-3B838BFAF22E}"/>
              </a:ext>
            </a:extLst>
          </p:cNvPr>
          <p:cNvSpPr txBox="1"/>
          <p:nvPr userDrawn="1"/>
        </p:nvSpPr>
        <p:spPr>
          <a:xfrm>
            <a:off x="838200" y="1230923"/>
            <a:ext cx="659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 kern="1200" dirty="0">
                <a:solidFill>
                  <a:schemeClr val="accent3"/>
                </a:solidFill>
                <a:latin typeface="Arial Nova" panose="020B0504020202020204" pitchFamily="34" charset="0"/>
                <a:ea typeface="+mn-ea"/>
                <a:cs typeface="+mn-cs"/>
              </a:rPr>
              <a:t>A consortium of 14 partners from 6 countries</a:t>
            </a:r>
            <a:endParaRPr lang="en-GR" sz="2000" kern="1200" dirty="0">
              <a:solidFill>
                <a:schemeClr val="accent3"/>
              </a:solidFill>
              <a:latin typeface="Arial Nova" panose="020B0504020202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501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A31C-68F9-9836-2881-FAB63364E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68351"/>
            <a:ext cx="10515600" cy="2660650"/>
          </a:xfrm>
        </p:spPr>
        <p:txBody>
          <a:bodyPr anchor="t"/>
          <a:lstStyle>
            <a:lvl1pPr>
              <a:defRPr sz="6000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Thank you!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5B10A-EFE1-C73A-6CB4-3EC1315D2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60619"/>
            <a:ext cx="6026150" cy="1981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4A463DB4-B5D4-716C-FD41-6E86D951D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4582" y="3887740"/>
            <a:ext cx="3305909" cy="132695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EA30DFDC-54FD-C186-AFA9-E9B5EA8E13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7610" y="6037729"/>
            <a:ext cx="2940023" cy="6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64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A8CF9A6-4F0C-B970-32B5-627DA8BC7D71}"/>
              </a:ext>
            </a:extLst>
          </p:cNvPr>
          <p:cNvSpPr txBox="1">
            <a:spLocks/>
          </p:cNvSpPr>
          <p:nvPr userDrawn="1"/>
        </p:nvSpPr>
        <p:spPr>
          <a:xfrm>
            <a:off x="246185" y="3393650"/>
            <a:ext cx="11734800" cy="530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8E8A8856-4857-E446-7FA4-E8F1FE2453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660" y="542579"/>
            <a:ext cx="3305909" cy="1326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C24F0-7E68-E1B1-DAAC-99783F68C3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7493" y="4850297"/>
            <a:ext cx="936847" cy="408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7AA78-986F-42F4-E9CC-7185AA9879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46060" y="5651829"/>
            <a:ext cx="1302831" cy="841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F61EF-6C74-03A0-E3E4-39E5F08A9C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49954" y="4851870"/>
            <a:ext cx="1295042" cy="405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1DB2C-A500-04F1-7EB2-64E5209E53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9204" y="5981864"/>
            <a:ext cx="977824" cy="181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C951A-43F4-09A7-2519-69488952BB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09831" y="5704202"/>
            <a:ext cx="1054989" cy="8789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B7CD1B-0B33-2C49-0C71-C064FB67F05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9917532" y="4859837"/>
            <a:ext cx="1042126" cy="389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EA5C9C-03CD-20F6-7F27-80C9CDC622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55346" y="4691196"/>
            <a:ext cx="748587" cy="72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21897D-35AF-C21A-AF98-F4524B770C8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02320" y="5864391"/>
            <a:ext cx="485428" cy="416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2457F4-9AE6-EFAF-5EC6-2560694C4EF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11427" y="4630796"/>
            <a:ext cx="1088997" cy="847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48D8DE-3EC5-89CA-51D2-7671788DFB5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569929" y="4806294"/>
            <a:ext cx="496374" cy="4963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3302A5-212B-0D74-524C-9862746232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8124" y="5970861"/>
            <a:ext cx="1023030" cy="20334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5A9A917-784D-B8A5-F0B8-26FF94CBBC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532001" y="4691862"/>
            <a:ext cx="1026067" cy="725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B4F338-201C-B72F-452A-1CB4A895C12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70318" y="5817796"/>
            <a:ext cx="1171214" cy="50947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A205B36-9D0B-7E91-B9F1-9A0E5283F9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9858514" y="5927515"/>
            <a:ext cx="1160163" cy="290041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9A37EB6-EBEA-CE25-0E90-D9C5C4D91BD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8789352" y="878725"/>
            <a:ext cx="2940023" cy="654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DBA11-FAC5-7542-67CC-B917FD9EC2D0}"/>
              </a:ext>
            </a:extLst>
          </p:cNvPr>
          <p:cNvSpPr txBox="1"/>
          <p:nvPr userDrawn="1"/>
        </p:nvSpPr>
        <p:spPr>
          <a:xfrm>
            <a:off x="1535152" y="2505542"/>
            <a:ext cx="912169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4800" kern="1200" dirty="0">
                <a:solidFill>
                  <a:schemeClr val="accent3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43451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1518A402-67F2-4FF3-9410-0D5014F10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202" t="15763" r="15063" b="12756"/>
          <a:stretch/>
        </p:blipFill>
        <p:spPr>
          <a:xfrm rot="16499074">
            <a:off x="2131642" y="-2955444"/>
            <a:ext cx="7914537" cy="12831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389EE63-F9F8-4564-8372-3F0A12183F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5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D9DA4A3-CF5C-4ABD-9457-D58FBEDC2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2953" y="-2043164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4E5734F-CE9F-4321-BDFB-97B9D59E9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7229" y="-5758821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R" sz="44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83C48FB-E9B1-4584-A8DD-FC486FF41F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127" y="6365763"/>
            <a:ext cx="1078541" cy="4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7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91388D44-2ABF-4033-A6DD-FFBEA7CC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2953" y="-2043164"/>
            <a:ext cx="8388723" cy="9082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6B2F2-D037-FDBF-22A6-76EB2954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6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54AB-3C65-82DF-9537-8A17B8A2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D18A-C442-CCB1-91DC-4440A34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ID4096"/>
              <a:t>01/31/2024</a:t>
            </a:r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AE38-3BB0-67CB-A239-13A57B93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F5E6-E400-0703-311F-9D6269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B830B99-1B10-447C-9F50-67DBDA6D51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41561" y="3028645"/>
            <a:ext cx="1928131" cy="80071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2FAD993-E9EB-423D-8D5A-71DCC37C88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3255" y="6391582"/>
            <a:ext cx="1078541" cy="432913"/>
          </a:xfrm>
          <a:prstGeom prst="rect">
            <a:avLst/>
          </a:prstGeom>
        </p:spPr>
      </p:pic>
      <p:pic>
        <p:nvPicPr>
          <p:cNvPr id="10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73A7BDC8-CC1B-4100-8610-4B6318B264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649592" y="3028645"/>
            <a:ext cx="34240635" cy="167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E528C-B180-FE2B-AB45-609D4EF2C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87BA-C488-AE4E-320A-4898AF653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9BCFC-2028-E358-1F37-C61DBD433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2404D-D6F4-EA4B-B1A2-A49D941E7D02}" type="datetimeFigureOut">
              <a:rPr lang="en-GR" smtClean="0"/>
              <a:t>02/09/2024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16770-2398-4074-AE54-E9318F37D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044F0-E051-0C18-9BB4-1318668EC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9F30-5BB8-364A-A8F6-BF235750BE3B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3432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60" r:id="rId19"/>
    <p:sldLayoutId id="2147483661" r:id="rId20"/>
    <p:sldLayoutId id="2147483662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649" r:id="rId29"/>
    <p:sldLayoutId id="2147483650" r:id="rId30"/>
    <p:sldLayoutId id="2147483651" r:id="rId31"/>
    <p:sldLayoutId id="2147483652" r:id="rId32"/>
    <p:sldLayoutId id="2147483653" r:id="rId33"/>
    <p:sldLayoutId id="2147483654" r:id="rId34"/>
    <p:sldLayoutId id="2147483655" r:id="rId35"/>
    <p:sldLayoutId id="2147483656" r:id="rId36"/>
    <p:sldLayoutId id="2147483657" r:id="rId37"/>
    <p:sldLayoutId id="2147483658" r:id="rId38"/>
    <p:sldLayoutId id="2147483659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s-x-aipi-project.eu/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hyperlink" Target="mailto:s-X-AIPI@cartif.es" TargetMode="Externa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18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B1D61C1B-AD23-1260-7A27-BF4F58322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1614">
            <a:off x="-2989351" y="-4868819"/>
            <a:ext cx="9441251" cy="11039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116AF-DF20-07EA-6C7F-93473295514F}"/>
              </a:ext>
            </a:extLst>
          </p:cNvPr>
          <p:cNvSpPr txBox="1"/>
          <p:nvPr/>
        </p:nvSpPr>
        <p:spPr>
          <a:xfrm>
            <a:off x="4993550" y="5578773"/>
            <a:ext cx="6051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ova" panose="020B0504020202020204" pitchFamily="34" charset="0"/>
              </a:rPr>
              <a:t>for European Process Industry digital transformation</a:t>
            </a:r>
            <a:endParaRPr lang="en-GR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A75D1-E852-64C8-E42B-0DC2992C5EB6}"/>
              </a:ext>
            </a:extLst>
          </p:cNvPr>
          <p:cNvSpPr txBox="1"/>
          <p:nvPr/>
        </p:nvSpPr>
        <p:spPr>
          <a:xfrm>
            <a:off x="4993550" y="4972188"/>
            <a:ext cx="6904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Arial Nova" panose="020B0504020202020204" pitchFamily="34" charset="0"/>
              </a:rPr>
              <a:t>self-X Artificial Intelligence</a:t>
            </a:r>
            <a:endParaRPr lang="en-GR" sz="40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05DEDA-8472-0055-BDD0-658CBDCD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11394" y="391471"/>
            <a:ext cx="2332906" cy="518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16AFCE-26B2-EEEE-BDAF-6B0FADE5C2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993550" y="6295236"/>
            <a:ext cx="6525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chemeClr val="bg1"/>
                </a:solidFill>
              </a:rPr>
              <a:t>This project receives funding in the European Commission’s Horizon </a:t>
            </a:r>
            <a:r>
              <a:rPr lang="en-GB" sz="1400" dirty="0" smtClean="0">
                <a:solidFill>
                  <a:schemeClr val="bg1"/>
                </a:solidFill>
              </a:rPr>
              <a:t>Europe </a:t>
            </a:r>
            <a:r>
              <a:rPr lang="en-GB" sz="1400" dirty="0">
                <a:solidFill>
                  <a:schemeClr val="bg1"/>
                </a:solidFill>
              </a:rPr>
              <a:t>Research Programme under Grant Agreement Number 101058715</a:t>
            </a:r>
          </a:p>
        </p:txBody>
      </p:sp>
    </p:spTree>
    <p:extLst>
      <p:ext uri="{BB962C8B-B14F-4D97-AF65-F5344CB8AC3E}">
        <p14:creationId xmlns:p14="http://schemas.microsoft.com/office/powerpoint/2010/main" val="31430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51E36A70-C106-4A6C-F782-88026F8BB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462" y="-18964252"/>
            <a:ext cx="15143205" cy="17705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F274-38D2-77FC-DB56-CC4212C595D6}"/>
              </a:ext>
            </a:extLst>
          </p:cNvPr>
          <p:cNvSpPr/>
          <p:nvPr/>
        </p:nvSpPr>
        <p:spPr>
          <a:xfrm>
            <a:off x="-574158" y="-531628"/>
            <a:ext cx="13460818" cy="765544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6" name="sx">
            <a:hlinkClick r:id="" action="ppaction://media"/>
            <a:extLst>
              <a:ext uri="{FF2B5EF4-FFF2-40B4-BE49-F238E27FC236}">
                <a16:creationId xmlns:a16="http://schemas.microsoft.com/office/drawing/2014/main" id="{6119E863-9B62-4E67-1458-99042F4E7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315504" y="1325772"/>
            <a:ext cx="8059496" cy="453346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582AE63-7F18-49FA-7623-502A92ED461C}"/>
              </a:ext>
            </a:extLst>
          </p:cNvPr>
          <p:cNvSpPr txBox="1"/>
          <p:nvPr/>
        </p:nvSpPr>
        <p:spPr>
          <a:xfrm>
            <a:off x="2623686" y="1705791"/>
            <a:ext cx="90427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0" b="1" dirty="0">
                <a:solidFill>
                  <a:schemeClr val="bg1"/>
                </a:solidFill>
                <a:latin typeface="Arial Nova" panose="020B0504020202020204" pitchFamily="34" charset="0"/>
              </a:rPr>
              <a:t>Use Cases</a:t>
            </a:r>
            <a:endParaRPr lang="en-GB" sz="14000" b="1" i="0" dirty="0">
              <a:solidFill>
                <a:schemeClr val="bg1"/>
              </a:solidFill>
              <a:effectLst/>
              <a:latin typeface="Arial Nova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A6B45-2CD9-E91F-5CFA-9F84629F2A3F}"/>
              </a:ext>
            </a:extLst>
          </p:cNvPr>
          <p:cNvSpPr txBox="1"/>
          <p:nvPr/>
        </p:nvSpPr>
        <p:spPr>
          <a:xfrm>
            <a:off x="6097323" y="2786255"/>
            <a:ext cx="5962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4 representative industrial use-cases will be implemented, validating the potential of the developed  AI technologies in real-world scenarios</a:t>
            </a:r>
            <a:r>
              <a:rPr lang="el-GR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.</a:t>
            </a:r>
            <a:endParaRPr lang="en-GB" sz="2400" i="0" dirty="0">
              <a:solidFill>
                <a:schemeClr val="bg1"/>
              </a:solidFill>
              <a:effectLst/>
              <a:latin typeface="Arial Nova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76257-A4D1-DCFB-14AA-53B27D5E888D}"/>
              </a:ext>
            </a:extLst>
          </p:cNvPr>
          <p:cNvSpPr txBox="1"/>
          <p:nvPr/>
        </p:nvSpPr>
        <p:spPr>
          <a:xfrm>
            <a:off x="5466685" y="1177228"/>
            <a:ext cx="5962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 Nova" panose="020B0504020202020204" pitchFamily="34" charset="0"/>
              </a:rPr>
              <a:t>Asphalt, steel, aluminium, &amp; pharmaceuticals</a:t>
            </a:r>
            <a:r>
              <a:rPr lang="en-GR" sz="16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endParaRPr lang="en-GB" sz="1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5F76E-439A-DEA8-BA48-A9DF5EFA18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0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en in a factory pouring molten metal&#10;&#10;Description automatically generated">
            <a:extLst>
              <a:ext uri="{FF2B5EF4-FFF2-40B4-BE49-F238E27FC236}">
                <a16:creationId xmlns:a16="http://schemas.microsoft.com/office/drawing/2014/main" id="{F5937B91-FA70-8FD4-CA5C-A0D81677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4" y="1761869"/>
            <a:ext cx="5757685" cy="3825954"/>
          </a:xfrm>
          <a:prstGeom prst="rect">
            <a:avLst/>
          </a:prstGeom>
        </p:spPr>
      </p:pic>
      <p:pic>
        <p:nvPicPr>
          <p:cNvPr id="3" name="Picture 2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51E36A70-C106-4A6C-F782-88026F8B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462" y="-18964252"/>
            <a:ext cx="15143205" cy="177059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BA6B45-2CD9-E91F-5CFA-9F84629F2A3F}"/>
              </a:ext>
            </a:extLst>
          </p:cNvPr>
          <p:cNvSpPr txBox="1"/>
          <p:nvPr/>
        </p:nvSpPr>
        <p:spPr>
          <a:xfrm>
            <a:off x="5334001" y="4352669"/>
            <a:ext cx="5962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Focuses on optimising the use of scrap to produce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high-quality steel products</a:t>
            </a:r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, while avoiding downstream surface quality problems and reducing process energy intensity.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E3E3B-E93B-54EF-C0DE-428961A77EFE}"/>
              </a:ext>
            </a:extLst>
          </p:cNvPr>
          <p:cNvSpPr txBox="1"/>
          <p:nvPr/>
        </p:nvSpPr>
        <p:spPr>
          <a:xfrm>
            <a:off x="5334001" y="2880594"/>
            <a:ext cx="5962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8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Steel use-case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D9193-C459-3D76-65DC-654C90E20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659"/>
          <a:stretch/>
        </p:blipFill>
        <p:spPr>
          <a:xfrm>
            <a:off x="-616688" y="7214055"/>
            <a:ext cx="6868632" cy="5331309"/>
          </a:xfrm>
          <a:prstGeom prst="rect">
            <a:avLst/>
          </a:prstGeom>
        </p:spPr>
      </p:pic>
      <p:pic>
        <p:nvPicPr>
          <p:cNvPr id="4" name="Picture 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AFAD73FC-3248-1E4C-56EE-559E2C0BF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574" y="203126"/>
            <a:ext cx="1943077" cy="607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AAA77-353C-C73F-3632-58F4367636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73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3FF2D-5B9F-2DDA-AC59-A79693ED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3" y="365125"/>
            <a:ext cx="11483162" cy="1325563"/>
          </a:xfrm>
        </p:spPr>
        <p:txBody>
          <a:bodyPr/>
          <a:lstStyle/>
          <a:p>
            <a:r>
              <a:rPr lang="en-US" sz="4400" b="0" strike="noStrike" spc="-1" dirty="0">
                <a:latin typeface="Arial Nova" panose="020B0504020202020204"/>
                <a:cs typeface="Times New Roman" panose="02020603050405020304" pitchFamily="18" charset="0"/>
              </a:rPr>
              <a:t>User Scenarios Description and Expectations</a:t>
            </a:r>
            <a:endParaRPr lang="de-DE" dirty="0">
              <a:latin typeface="Arial Nova" panose="020B0504020202020204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FB57E1-EE7A-BE36-0528-334B2F15C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26859D"/>
              </a:buClr>
              <a:buFont typeface="Arial"/>
              <a:buChar char="•"/>
            </a:pPr>
            <a:r>
              <a:rPr lang="en-US" sz="2400" b="0" strike="noStrike" spc="-1" dirty="0">
                <a:latin typeface="Arial Nova"/>
                <a:cs typeface="Times New Roman" panose="02020603050405020304" pitchFamily="18" charset="0"/>
              </a:rPr>
              <a:t>Objectives/Benefits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2000" b="0" strike="noStrike" spc="-1" dirty="0">
                <a:latin typeface="Arial Nova"/>
                <a:cs typeface="Times New Roman" panose="02020603050405020304" pitchFamily="18" charset="0"/>
              </a:rPr>
              <a:t>Tighter supervision of scrap suppliers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2000" b="0" strike="noStrike" spc="-1" dirty="0">
                <a:latin typeface="Arial Nova"/>
                <a:cs typeface="Times New Roman" panose="02020603050405020304" pitchFamily="18" charset="0"/>
              </a:rPr>
              <a:t>Support for enhanced usage of low-cost scrap types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2000" b="0" strike="noStrike" spc="-1" dirty="0">
                <a:latin typeface="Arial Nova"/>
                <a:cs typeface="Times New Roman" panose="02020603050405020304" pitchFamily="18" charset="0"/>
              </a:rPr>
              <a:t>Improved process end-point control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2000" b="0" strike="noStrike" spc="-1" dirty="0">
                <a:latin typeface="Arial Nova"/>
                <a:cs typeface="Times New Roman" panose="02020603050405020304" pitchFamily="18" charset="0"/>
              </a:rPr>
              <a:t>Homogeneous production by shared knowledge</a:t>
            </a: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26859D"/>
              </a:buClr>
              <a:buNone/>
            </a:pPr>
            <a:endParaRPr lang="en-US" sz="2400" b="0" strike="noStrike" spc="-1" dirty="0">
              <a:latin typeface="Arial Nova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26859D"/>
              </a:buClr>
              <a:buFont typeface="Arial"/>
              <a:buChar char="•"/>
            </a:pPr>
            <a:r>
              <a:rPr lang="en-US" sz="2400" b="0" strike="noStrike" spc="-1" dirty="0">
                <a:latin typeface="Arial Nova"/>
                <a:cs typeface="Times New Roman" panose="02020603050405020304" pitchFamily="18" charset="0"/>
              </a:rPr>
              <a:t>Current Situation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1800" b="0" strike="noStrike" spc="-1" dirty="0">
                <a:latin typeface="Arial Nova"/>
                <a:cs typeface="Times New Roman" panose="02020603050405020304" pitchFamily="18" charset="0"/>
              </a:rPr>
              <a:t>Raw materials make up 70 – 90 % of production cost and energy consumption 10 – 15 %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1800" b="0" strike="noStrike" spc="-1" dirty="0">
                <a:latin typeface="Arial Nova"/>
                <a:cs typeface="Times New Roman" panose="02020603050405020304" pitchFamily="18" charset="0"/>
              </a:rPr>
              <a:t>Uncertainty in scrap properties makes optimal operation difficult 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1800" b="0" strike="noStrike" spc="-1" dirty="0">
                <a:latin typeface="Arial Nova"/>
                <a:cs typeface="Times New Roman" panose="02020603050405020304" pitchFamily="18" charset="0"/>
              </a:rPr>
              <a:t>Stand-alone software tools require a lot of human intervention and supervision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1400" b="0" strike="noStrike" spc="-1" dirty="0">
                <a:latin typeface="Arial Nova"/>
                <a:cs typeface="Times New Roman" panose="02020603050405020304" pitchFamily="18" charset="0"/>
              </a:rPr>
              <a:t>Scrap Supervision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1400" b="0" strike="noStrike" spc="-1" dirty="0">
                <a:latin typeface="Arial Nova"/>
                <a:cs typeface="Times New Roman" panose="02020603050405020304" pitchFamily="18" charset="0"/>
              </a:rPr>
              <a:t>Scrap Mix Optimization</a:t>
            </a:r>
          </a:p>
          <a:p>
            <a:pPr lvl="2">
              <a:spcBef>
                <a:spcPts val="499"/>
              </a:spcBef>
              <a:buClr>
                <a:srgbClr val="26859D"/>
              </a:buClr>
              <a:buFont typeface="Arial"/>
              <a:buChar char="•"/>
            </a:pPr>
            <a:r>
              <a:rPr lang="en-US" sz="1400" spc="-1" dirty="0">
                <a:latin typeface="Arial Nova"/>
                <a:cs typeface="Times New Roman" panose="02020603050405020304" pitchFamily="18" charset="0"/>
              </a:rPr>
              <a:t>End-point control prediction</a:t>
            </a:r>
            <a:endParaRPr lang="en-US" spc="-1" dirty="0">
              <a:latin typeface="Arial Nova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90000"/>
              </a:lnSpc>
              <a:spcBef>
                <a:spcPts val="499"/>
              </a:spcBef>
              <a:buClr>
                <a:srgbClr val="26859D"/>
              </a:buClr>
              <a:buNone/>
            </a:pPr>
            <a:endParaRPr lang="en-US" sz="14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2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58830433">
            <a:extLst>
              <a:ext uri="{FF2B5EF4-FFF2-40B4-BE49-F238E27FC236}">
                <a16:creationId xmlns:a16="http://schemas.microsoft.com/office/drawing/2014/main" id="{8752BEA6-C317-4557-4419-D567A209EB8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80070" y="2125712"/>
            <a:ext cx="6119640" cy="3358080"/>
          </a:xfrm>
          <a:prstGeom prst="rect">
            <a:avLst/>
          </a:prstGeom>
          <a:ln w="0"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0A5B19F-B5F7-23AA-7420-AE0BBA1A7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43186"/>
            <a:ext cx="38876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ova"/>
                <a:cs typeface="Times New Roman" panose="02020603050405020304" pitchFamily="18" charset="0"/>
              </a:rPr>
              <a:t>To-be</a:t>
            </a:r>
            <a:r>
              <a:rPr kumimoji="0" lang="de-DE" altLang="de-D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ova"/>
                <a:cs typeface="Times New Roman" panose="02020603050405020304" pitchFamily="18" charset="0"/>
              </a:rPr>
              <a:t> </a:t>
            </a:r>
            <a:r>
              <a:rPr kumimoji="0" lang="de-DE" altLang="de-DE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ova"/>
                <a:cs typeface="Times New Roman" panose="02020603050405020304" pitchFamily="18" charset="0"/>
              </a:rPr>
              <a:t>scenario</a:t>
            </a:r>
            <a:endParaRPr kumimoji="0" lang="de-DE" altLang="de-DE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ova"/>
              <a:cs typeface="Times New Roman" panose="02020603050405020304" pitchFamily="18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825625"/>
            <a:ext cx="4820728" cy="4351338"/>
          </a:xfrm>
        </p:spPr>
        <p:txBody>
          <a:bodyPr/>
          <a:lstStyle/>
          <a:p>
            <a:r>
              <a:rPr lang="en-US" dirty="0"/>
              <a:t>Human roles interacting with self-X solutions</a:t>
            </a:r>
          </a:p>
          <a:p>
            <a:r>
              <a:rPr lang="en-US" dirty="0"/>
              <a:t>Monitor performance of AI tools via HMI</a:t>
            </a:r>
          </a:p>
          <a:p>
            <a:r>
              <a:rPr lang="en-US" dirty="0"/>
              <a:t>Web UI as HMI with autonomic manager</a:t>
            </a:r>
          </a:p>
          <a:p>
            <a:r>
              <a:rPr lang="en-US" dirty="0"/>
              <a:t>Final decision done by human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51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29C32-7935-4FF8-40AF-1BE87F10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1" dirty="0">
                <a:latin typeface="Arial Nova"/>
                <a:cs typeface="Times New Roman" panose="02020603050405020304" pitchFamily="18" charset="0"/>
              </a:rPr>
              <a:t>Scrap mix optimization </a:t>
            </a:r>
            <a:endParaRPr lang="de-DE" spc="-1" dirty="0">
              <a:latin typeface="Arial Nova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Optimal charge material mix</a:t>
            </a:r>
          </a:p>
          <a:p>
            <a:r>
              <a:rPr lang="en-US" dirty="0" smtClean="0"/>
              <a:t>Product </a:t>
            </a:r>
            <a:r>
              <a:rPr lang="en-US" dirty="0"/>
              <a:t>quality </a:t>
            </a:r>
          </a:p>
          <a:p>
            <a:r>
              <a:rPr lang="en-US" dirty="0" smtClean="0"/>
              <a:t>Costs</a:t>
            </a:r>
            <a:endParaRPr lang="en-US" dirty="0"/>
          </a:p>
          <a:p>
            <a:endParaRPr lang="en-US" dirty="0"/>
          </a:p>
        </p:txBody>
      </p:sp>
      <p:pic>
        <p:nvPicPr>
          <p:cNvPr id="5" name="Grafik 4" descr="Ein Bild, das Text, Screenshot, Diagramm, Software enthält.&#10;&#10;Automatisch generierte Beschreibung">
            <a:extLst>
              <a:ext uri="{FF2B5EF4-FFF2-40B4-BE49-F238E27FC236}">
                <a16:creationId xmlns:a16="http://schemas.microsoft.com/office/drawing/2014/main" id="{49CCABC6-96C1-E3DA-F2FA-85DAEA18A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57" y="1325563"/>
            <a:ext cx="628363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5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5937B91-FA70-8FD4-CA5C-A0D81677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95" r="7195"/>
          <a:stretch/>
        </p:blipFill>
        <p:spPr>
          <a:xfrm>
            <a:off x="-61215" y="1969970"/>
            <a:ext cx="5757685" cy="38259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BA6B45-2CD9-E91F-5CFA-9F84629F2A3F}"/>
              </a:ext>
            </a:extLst>
          </p:cNvPr>
          <p:cNvSpPr txBox="1"/>
          <p:nvPr/>
        </p:nvSpPr>
        <p:spPr>
          <a:xfrm>
            <a:off x="6096000" y="3429000"/>
            <a:ext cx="54705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Focuses on optimizing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recycling processes </a:t>
            </a:r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from scrap, reducing the melting power on time, </a:t>
            </a:r>
            <a:r>
              <a:rPr lang="en-GB" sz="2400" dirty="0">
                <a:solidFill>
                  <a:schemeClr val="bg1"/>
                </a:solidFill>
                <a:latin typeface="Arial Nova" panose="020B0504020202020204" pitchFamily="34" charset="0"/>
              </a:rPr>
              <a:t>optimizing </a:t>
            </a:r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metal yield, and improving  liquid aluminium quality leading to a decreased rate of downstream quality rejections.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E3E3B-E93B-54EF-C0DE-428961A77EFE}"/>
              </a:ext>
            </a:extLst>
          </p:cNvPr>
          <p:cNvSpPr txBox="1"/>
          <p:nvPr/>
        </p:nvSpPr>
        <p:spPr>
          <a:xfrm>
            <a:off x="6180083" y="1761869"/>
            <a:ext cx="5116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8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Aluminium </a:t>
            </a:r>
            <a:br>
              <a:rPr lang="en-GB" sz="48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</a:br>
            <a:r>
              <a:rPr lang="en-GB" sz="48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use-case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129967-717A-9C43-34C5-5DDC8C849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689" y="263600"/>
            <a:ext cx="1702630" cy="7398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7FE90C-43FE-7419-9985-659991543A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76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F916B6-F32C-146A-AF7D-61E8DCEE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>
                <a:solidFill>
                  <a:srgbClr val="002060"/>
                </a:solidFill>
                <a:latin typeface="Arial Nova" panose="020B0504020202020204"/>
              </a:rPr>
              <a:t>Who are we?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573F02-E1CF-BDCD-13AB-9545557A4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0923"/>
            <a:ext cx="7719646" cy="1680018"/>
          </a:xfrm>
        </p:spPr>
        <p:txBody>
          <a:bodyPr/>
          <a:lstStyle/>
          <a:p>
            <a:r>
              <a:rPr lang="en-GR" dirty="0">
                <a:solidFill>
                  <a:schemeClr val="accent5">
                    <a:lumMod val="75000"/>
                  </a:schemeClr>
                </a:solidFill>
              </a:rPr>
              <a:t>A consortium of 14 partners from 6 countries</a:t>
            </a:r>
          </a:p>
        </p:txBody>
      </p:sp>
    </p:spTree>
    <p:extLst>
      <p:ext uri="{BB962C8B-B14F-4D97-AF65-F5344CB8AC3E}">
        <p14:creationId xmlns:p14="http://schemas.microsoft.com/office/powerpoint/2010/main" val="10696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47F8C095-4808-B7EC-38B5-BB58A3A9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018" y="-10519997"/>
            <a:ext cx="14023657" cy="15183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73B109-7121-EEE0-0F51-5AE50F62F519}"/>
              </a:ext>
            </a:extLst>
          </p:cNvPr>
          <p:cNvSpPr txBox="1"/>
          <p:nvPr/>
        </p:nvSpPr>
        <p:spPr>
          <a:xfrm>
            <a:off x="1134423" y="1262152"/>
            <a:ext cx="100780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0" b="1" dirty="0">
                <a:latin typeface="Arial Nova" panose="020B0504020202020204" pitchFamily="34" charset="0"/>
              </a:rPr>
              <a:t>Join 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BBF529-FE8C-9B04-C72D-674EB020C245}"/>
              </a:ext>
            </a:extLst>
          </p:cNvPr>
          <p:cNvSpPr txBox="1"/>
          <p:nvPr/>
        </p:nvSpPr>
        <p:spPr>
          <a:xfrm>
            <a:off x="7604764" y="3371850"/>
            <a:ext cx="431387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 Nova" panose="020B05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www.s-x-aipi-project.eu</a:t>
            </a:r>
            <a:endParaRPr lang="en-GB" sz="2000" dirty="0">
              <a:latin typeface="Arial Nova" panose="020B0504020202020204" pitchFamily="34" charset="0"/>
            </a:endParaRPr>
          </a:p>
          <a:p>
            <a:endParaRPr lang="en-GB" sz="2000" dirty="0">
              <a:latin typeface="Arial Nova" panose="020B0504020202020204" pitchFamily="34" charset="0"/>
            </a:endParaRPr>
          </a:p>
          <a:p>
            <a:r>
              <a:rPr lang="en-GB" sz="2000" dirty="0">
                <a:latin typeface="Arial Nova" panose="020B0504020202020204" pitchFamily="34" charset="0"/>
                <a:hlinkClick r:id="rId4" tooltip="mailto:s-X-AIPI@cartif.e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s-X-AIPI@cartif.es</a:t>
            </a:r>
            <a:endParaRPr lang="en-ID" sz="2000" dirty="0">
              <a:latin typeface="Arial Nova" panose="020B0504020202020204" pitchFamily="34" charset="0"/>
            </a:endParaRPr>
          </a:p>
          <a:p>
            <a:endParaRPr lang="en-GB" sz="2000" dirty="0">
              <a:latin typeface="Arial Nova" panose="020B0504020202020204" pitchFamily="34" charset="0"/>
            </a:endParaRPr>
          </a:p>
          <a:p>
            <a:r>
              <a:rPr lang="en-GR" sz="2000" kern="100" dirty="0"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S-X-AIPI</a:t>
            </a:r>
            <a:endParaRPr lang="en-GB" sz="2000" kern="100" dirty="0">
              <a:effectLst/>
              <a:latin typeface="Arial Nova" panose="020B0504020202020204" pitchFamily="34" charset="0"/>
              <a:ea typeface="Calibri" panose="020F0502020204030204" pitchFamily="34" charset="0"/>
            </a:endParaRPr>
          </a:p>
          <a:p>
            <a:endParaRPr lang="en-GB" sz="2000" kern="100" dirty="0">
              <a:latin typeface="Arial Nova" panose="020B0504020202020204" pitchFamily="34" charset="0"/>
            </a:endParaRPr>
          </a:p>
          <a:p>
            <a:r>
              <a:rPr lang="en-GR" sz="2000" kern="100" dirty="0"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@S-X-AIPIPROJECT</a:t>
            </a:r>
            <a:endParaRPr lang="en-GR" sz="2800" kern="100" dirty="0">
              <a:effectLst/>
              <a:latin typeface="Arial Nova" panose="020B0504020202020204" pitchFamily="34" charset="0"/>
              <a:ea typeface="Calibri" panose="020F0502020204030204" pitchFamily="34" charset="0"/>
            </a:endParaRPr>
          </a:p>
          <a:p>
            <a:endParaRPr lang="en-GR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20CF9-63B7-3548-F383-8A10EF1470F3}"/>
              </a:ext>
            </a:extLst>
          </p:cNvPr>
          <p:cNvSpPr txBox="1"/>
          <p:nvPr/>
        </p:nvSpPr>
        <p:spPr>
          <a:xfrm>
            <a:off x="4537714" y="3371850"/>
            <a:ext cx="43138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Nova" panose="020B0504020202020204" pitchFamily="34" charset="0"/>
              </a:rPr>
              <a:t>WEBSITE</a:t>
            </a:r>
          </a:p>
          <a:p>
            <a:endParaRPr lang="en-US" sz="2000" b="1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EMAIL</a:t>
            </a:r>
          </a:p>
          <a:p>
            <a:endParaRPr lang="en-US" sz="2000" b="1" dirty="0">
              <a:latin typeface="Arial Nova" panose="020B0504020202020204" pitchFamily="34" charset="0"/>
            </a:endParaRPr>
          </a:p>
          <a:p>
            <a:r>
              <a:rPr lang="en-US" sz="2000" b="1" dirty="0">
                <a:latin typeface="Arial Nova" panose="020B0504020202020204" pitchFamily="34" charset="0"/>
              </a:rPr>
              <a:t>LINKEDIN</a:t>
            </a:r>
          </a:p>
          <a:p>
            <a:endParaRPr lang="en-US" sz="2000" b="1" dirty="0">
              <a:latin typeface="Arial Nova" panose="020B0504020202020204" pitchFamily="34" charset="0"/>
            </a:endParaRPr>
          </a:p>
          <a:p>
            <a:r>
              <a:rPr lang="en-US" sz="2000" b="1" dirty="0" smtClean="0">
                <a:latin typeface="Arial Nova" panose="020B0504020202020204" pitchFamily="34" charset="0"/>
              </a:rPr>
              <a:t>X (former Twitter)</a:t>
            </a:r>
            <a:endParaRPr lang="en-GR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45D05-24CC-53E6-DECB-310BDF43C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4765" y="315513"/>
            <a:ext cx="1078541" cy="4329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358" y="3302321"/>
            <a:ext cx="514422" cy="533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016" y="5176822"/>
            <a:ext cx="581106" cy="4572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885" y="4571175"/>
            <a:ext cx="495369" cy="4191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807" y="3916277"/>
            <a:ext cx="635524" cy="5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91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0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x">
            <a:hlinkClick r:id="" action="ppaction://media"/>
            <a:extLst>
              <a:ext uri="{FF2B5EF4-FFF2-40B4-BE49-F238E27FC236}">
                <a16:creationId xmlns:a16="http://schemas.microsoft.com/office/drawing/2014/main" id="{DE34B464-A334-A557-F454-DEBEDE923D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4159" y="-531628"/>
            <a:ext cx="13609675" cy="7655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D40322-A40F-B475-21F3-E9001F0CFE81}"/>
              </a:ext>
            </a:extLst>
          </p:cNvPr>
          <p:cNvSpPr/>
          <p:nvPr/>
        </p:nvSpPr>
        <p:spPr>
          <a:xfrm>
            <a:off x="-574158" y="-531628"/>
            <a:ext cx="13460818" cy="7655442"/>
          </a:xfrm>
          <a:prstGeom prst="rect">
            <a:avLst/>
          </a:prstGeom>
          <a:solidFill>
            <a:schemeClr val="tx1">
              <a:alpha val="5092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A75D1-E852-64C8-E42B-0DC2992C5EB6}"/>
              </a:ext>
            </a:extLst>
          </p:cNvPr>
          <p:cNvSpPr txBox="1"/>
          <p:nvPr/>
        </p:nvSpPr>
        <p:spPr>
          <a:xfrm>
            <a:off x="4031308" y="2422569"/>
            <a:ext cx="69239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 Nova" panose="020B0504020202020204" pitchFamily="34" charset="0"/>
              </a:rPr>
              <a:t>s-X-AIPI is a Horizon Europe Project that will research, develop, test, and experiment on, an innovative toolset of custom and trustworthy self-X AI technologies for the process industries. </a:t>
            </a:r>
          </a:p>
          <a:p>
            <a:endParaRPr lang="en-GB" sz="28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5562C-A12F-C9FB-07F8-36CF2C346121}"/>
              </a:ext>
            </a:extLst>
          </p:cNvPr>
          <p:cNvSpPr txBox="1"/>
          <p:nvPr/>
        </p:nvSpPr>
        <p:spPr>
          <a:xfrm>
            <a:off x="4031308" y="1690062"/>
            <a:ext cx="72939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rial Nova" panose="020B0504020202020204" pitchFamily="34" charset="0"/>
              </a:rPr>
              <a:t>These applications will not only minimise human involvement in the loop but will also exhibit self-improving capabilities.</a:t>
            </a:r>
          </a:p>
        </p:txBody>
      </p:sp>
      <p:pic>
        <p:nvPicPr>
          <p:cNvPr id="15" name="Picture 14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4C15A31A-2A0A-051C-70E0-892C17759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2564">
            <a:off x="-5236900" y="-18136600"/>
            <a:ext cx="15143205" cy="17705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CEEE40-F1BF-C07E-1A57-CA4A8C454C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2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purple blob&#10;&#10;Description automatically generated">
            <a:extLst>
              <a:ext uri="{FF2B5EF4-FFF2-40B4-BE49-F238E27FC236}">
                <a16:creationId xmlns:a16="http://schemas.microsoft.com/office/drawing/2014/main" id="{39CB0186-0421-7D12-32A3-82240656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704" y="-1920668"/>
            <a:ext cx="8388723" cy="908227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BB23C36-86D6-4336-1527-A1B0F28232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54671"/>
            <a:ext cx="12192000" cy="6201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6FD0A-866F-FF12-9586-45A4A12C53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4765" y="315514"/>
            <a:ext cx="880649" cy="35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x">
            <a:hlinkClick r:id="" action="ppaction://media"/>
            <a:extLst>
              <a:ext uri="{FF2B5EF4-FFF2-40B4-BE49-F238E27FC236}">
                <a16:creationId xmlns:a16="http://schemas.microsoft.com/office/drawing/2014/main" id="{145147DC-78B3-40AE-239B-5E8D5A295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4669" y="1291687"/>
            <a:ext cx="8059496" cy="4533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A75D1-E852-64C8-E42B-0DC2992C5EB6}"/>
              </a:ext>
            </a:extLst>
          </p:cNvPr>
          <p:cNvSpPr txBox="1"/>
          <p:nvPr/>
        </p:nvSpPr>
        <p:spPr>
          <a:xfrm>
            <a:off x="610066" y="1371084"/>
            <a:ext cx="69452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 Nova" panose="020B0504020202020204" pitchFamily="34" charset="0"/>
              </a:rPr>
              <a:t>The s-X-AIPI toolset of AI technologies aims to offer more simplified interfaces that: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76277-1AE5-FFC2-8EF3-1AE318B8C9DD}"/>
              </a:ext>
            </a:extLst>
          </p:cNvPr>
          <p:cNvSpPr txBox="1"/>
          <p:nvPr/>
        </p:nvSpPr>
        <p:spPr>
          <a:xfrm>
            <a:off x="610066" y="3428999"/>
            <a:ext cx="69452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rial Nova" panose="020B0504020202020204" pitchFamily="34" charset="0"/>
              </a:rPr>
              <a:t>Will not require a highly skilled workforce.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B5F0C-AFF3-F9C3-C02D-583F2DFDDA25}"/>
              </a:ext>
            </a:extLst>
          </p:cNvPr>
          <p:cNvSpPr txBox="1"/>
          <p:nvPr/>
        </p:nvSpPr>
        <p:spPr>
          <a:xfrm>
            <a:off x="610066" y="3426748"/>
            <a:ext cx="55076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rial Nova" panose="020B0504020202020204" pitchFamily="34" charset="0"/>
              </a:rPr>
              <a:t>Will have longer useful life.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656A2-37D7-6F2D-F68D-EE46E834BEC5}"/>
              </a:ext>
            </a:extLst>
          </p:cNvPr>
          <p:cNvSpPr txBox="1"/>
          <p:nvPr/>
        </p:nvSpPr>
        <p:spPr>
          <a:xfrm>
            <a:off x="610066" y="3420748"/>
            <a:ext cx="55076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rial Nova" panose="020B0504020202020204" pitchFamily="34" charset="0"/>
              </a:rPr>
              <a:t>Will require less specialised maintenance.</a:t>
            </a:r>
          </a:p>
        </p:txBody>
      </p:sp>
      <p:pic>
        <p:nvPicPr>
          <p:cNvPr id="9" name="Picture 8" descr="A blue and purple blob&#10;&#10;Description automatically generated">
            <a:extLst>
              <a:ext uri="{FF2B5EF4-FFF2-40B4-BE49-F238E27FC236}">
                <a16:creationId xmlns:a16="http://schemas.microsoft.com/office/drawing/2014/main" id="{EE79B4AB-A599-F2D3-DFF6-7D29B23F7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20717" y="1371084"/>
            <a:ext cx="8388723" cy="9082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3210B9-71B8-F0C8-A8BD-FFD0D7B1A9CD}"/>
              </a:ext>
            </a:extLst>
          </p:cNvPr>
          <p:cNvSpPr txBox="1"/>
          <p:nvPr/>
        </p:nvSpPr>
        <p:spPr>
          <a:xfrm>
            <a:off x="1056980" y="-2289051"/>
            <a:ext cx="1007804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500" b="1" dirty="0">
                <a:latin typeface="Arial Nova" panose="020B0504020202020204" pitchFamily="34" charset="0"/>
              </a:rPr>
              <a:t>Our Mission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1D1793-F66E-0780-2562-8BEDF9336A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1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3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lob&#10;&#10;Description automatically generated">
            <a:extLst>
              <a:ext uri="{FF2B5EF4-FFF2-40B4-BE49-F238E27FC236}">
                <a16:creationId xmlns:a16="http://schemas.microsoft.com/office/drawing/2014/main" id="{47F8C095-4808-B7EC-38B5-BB58A3A9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81" y="-1112140"/>
            <a:ext cx="8388723" cy="9082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A75D1-E852-64C8-E42B-0DC2992C5EB6}"/>
              </a:ext>
            </a:extLst>
          </p:cNvPr>
          <p:cNvSpPr txBox="1"/>
          <p:nvPr/>
        </p:nvSpPr>
        <p:spPr>
          <a:xfrm>
            <a:off x="672832" y="2680640"/>
            <a:ext cx="6377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rial Nova" panose="020B0504020202020204" pitchFamily="34" charset="0"/>
              </a:rPr>
              <a:t>Both existing process industries and their workforce will be equipped with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2D232-BF9F-5E82-270E-080B1DBAA775}"/>
              </a:ext>
            </a:extLst>
          </p:cNvPr>
          <p:cNvSpPr txBox="1"/>
          <p:nvPr/>
        </p:nvSpPr>
        <p:spPr>
          <a:xfrm>
            <a:off x="672832" y="4043206"/>
            <a:ext cx="3275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 Nova" panose="020B0504020202020204" pitchFamily="34" charset="0"/>
              </a:rPr>
              <a:t>Operational agility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43D49-90D6-D6E9-790B-A25921B815B9}"/>
              </a:ext>
            </a:extLst>
          </p:cNvPr>
          <p:cNvSpPr txBox="1"/>
          <p:nvPr/>
        </p:nvSpPr>
        <p:spPr>
          <a:xfrm>
            <a:off x="4359991" y="4043206"/>
            <a:ext cx="34687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 Nova" panose="020B0504020202020204" pitchFamily="34" charset="0"/>
              </a:rPr>
              <a:t>Performance Optimisation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3D7E7-276C-455C-81E2-A3BBBF5C561D}"/>
              </a:ext>
            </a:extLst>
          </p:cNvPr>
          <p:cNvSpPr txBox="1"/>
          <p:nvPr/>
        </p:nvSpPr>
        <p:spPr>
          <a:xfrm>
            <a:off x="8240507" y="4028296"/>
            <a:ext cx="3757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 Nova" panose="020B0504020202020204" pitchFamily="34" charset="0"/>
              </a:rPr>
              <a:t>Cutting-edge AI-based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CA5F6-427E-097F-B42B-A3871F50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765" y="315513"/>
            <a:ext cx="1078541" cy="4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blue and purple blob&#10;&#10;Description automatically generated">
            <a:extLst>
              <a:ext uri="{FF2B5EF4-FFF2-40B4-BE49-F238E27FC236}">
                <a16:creationId xmlns:a16="http://schemas.microsoft.com/office/drawing/2014/main" id="{3A390D17-E999-66E7-A9D9-0A49F303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38086"/>
            <a:ext cx="14301890" cy="15484330"/>
          </a:xfrm>
          <a:prstGeom prst="rect">
            <a:avLst/>
          </a:prstGeom>
        </p:spPr>
      </p:pic>
      <p:pic>
        <p:nvPicPr>
          <p:cNvPr id="51" name="Picture 50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4EE1C6FE-DEE6-FB6F-9535-E093BCBD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6042" y="-5027246"/>
            <a:ext cx="9441251" cy="1103900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7946E78-07B5-86EE-16A6-614BD56D30E6}"/>
              </a:ext>
            </a:extLst>
          </p:cNvPr>
          <p:cNvSpPr/>
          <p:nvPr/>
        </p:nvSpPr>
        <p:spPr>
          <a:xfrm>
            <a:off x="-574158" y="-531628"/>
            <a:ext cx="13460818" cy="765544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94BB0-4576-03ED-AB47-0F0903583040}"/>
              </a:ext>
            </a:extLst>
          </p:cNvPr>
          <p:cNvSpPr txBox="1"/>
          <p:nvPr/>
        </p:nvSpPr>
        <p:spPr>
          <a:xfrm>
            <a:off x="935089" y="2379993"/>
            <a:ext cx="1087269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0" b="1" dirty="0">
                <a:solidFill>
                  <a:schemeClr val="bg1"/>
                </a:solidFill>
                <a:latin typeface="Arial Nova" panose="020B0504020202020204" pitchFamily="34" charset="0"/>
              </a:rPr>
              <a:t>Cutting-edge Technology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E6D55-999F-62E5-805E-D4F5FB5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0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51E36A70-C106-4A6C-F782-88026F8B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7892">
            <a:off x="-3490482" y="-15522246"/>
            <a:ext cx="15143205" cy="17705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F274-38D2-77FC-DB56-CC4212C595D6}"/>
              </a:ext>
            </a:extLst>
          </p:cNvPr>
          <p:cNvSpPr/>
          <p:nvPr/>
        </p:nvSpPr>
        <p:spPr>
          <a:xfrm>
            <a:off x="-574158" y="-531628"/>
            <a:ext cx="13460818" cy="765544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94BB0-4576-03ED-AB47-0F0903583040}"/>
              </a:ext>
            </a:extLst>
          </p:cNvPr>
          <p:cNvSpPr txBox="1"/>
          <p:nvPr/>
        </p:nvSpPr>
        <p:spPr>
          <a:xfrm>
            <a:off x="8451103" y="309398"/>
            <a:ext cx="7481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 Nova" panose="020B0504020202020204" pitchFamily="34" charset="0"/>
              </a:rPr>
              <a:t>Cutting-edge technology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82AE63-7F18-49FA-7623-502A92ED461C}"/>
              </a:ext>
            </a:extLst>
          </p:cNvPr>
          <p:cNvSpPr txBox="1"/>
          <p:nvPr/>
        </p:nvSpPr>
        <p:spPr>
          <a:xfrm>
            <a:off x="1375414" y="4709718"/>
            <a:ext cx="63741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with autonomic computing capabilities (self-X AI and autonomic manager)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E95A-93E3-7377-8855-E126934CB511}"/>
              </a:ext>
            </a:extLst>
          </p:cNvPr>
          <p:cNvSpPr txBox="1"/>
          <p:nvPr/>
        </p:nvSpPr>
        <p:spPr>
          <a:xfrm>
            <a:off x="1375414" y="3140058"/>
            <a:ext cx="61683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8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An innovative AI data pipeline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E6DEF8-A605-BF29-FB3C-8BF99D53E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5414" y="1755963"/>
            <a:ext cx="1943100" cy="120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5D60C-DB08-BB8F-06A8-DAE727E20DEF}"/>
              </a:ext>
            </a:extLst>
          </p:cNvPr>
          <p:cNvSpPr txBox="1"/>
          <p:nvPr/>
        </p:nvSpPr>
        <p:spPr>
          <a:xfrm>
            <a:off x="8632655" y="3115451"/>
            <a:ext cx="3370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AI applications continually updated (self-improving abilities) by integrating data with reduced human intervention.    </a:t>
            </a:r>
          </a:p>
          <a:p>
            <a:pPr algn="l"/>
            <a:endParaRPr lang="en-GB" sz="20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l"/>
            <a:r>
              <a:rPr lang="en-GB" sz="20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Autonomic Manager supporting human in the loop roles.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D0BA4-A056-D33F-9FB0-9BD1D72012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22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51E36A70-C106-4A6C-F782-88026F8B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462" y="-16197473"/>
            <a:ext cx="15143205" cy="17705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F274-38D2-77FC-DB56-CC4212C595D6}"/>
              </a:ext>
            </a:extLst>
          </p:cNvPr>
          <p:cNvSpPr/>
          <p:nvPr/>
        </p:nvSpPr>
        <p:spPr>
          <a:xfrm>
            <a:off x="-574158" y="-531628"/>
            <a:ext cx="13460818" cy="765544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94BB0-4576-03ED-AB47-0F0903583040}"/>
              </a:ext>
            </a:extLst>
          </p:cNvPr>
          <p:cNvSpPr txBox="1"/>
          <p:nvPr/>
        </p:nvSpPr>
        <p:spPr>
          <a:xfrm>
            <a:off x="8451103" y="309398"/>
            <a:ext cx="7481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 Nova" panose="020B0504020202020204" pitchFamily="34" charset="0"/>
              </a:rPr>
              <a:t>Cutting-edge technology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82AE63-7F18-49FA-7623-502A92ED461C}"/>
              </a:ext>
            </a:extLst>
          </p:cNvPr>
          <p:cNvSpPr txBox="1"/>
          <p:nvPr/>
        </p:nvSpPr>
        <p:spPr>
          <a:xfrm>
            <a:off x="1064160" y="2341744"/>
            <a:ext cx="85686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Self-X AI represents the fusion of AI as the intelligent processing system and an Autonomic Manager (proposed by IBM), based on the MAPE-K model.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2DB86D3-0AAE-E507-2101-5C8EF0DA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60089" y="4650068"/>
            <a:ext cx="6658774" cy="7610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299FA-597E-7BD3-AD4C-8F027967B29D}"/>
              </a:ext>
            </a:extLst>
          </p:cNvPr>
          <p:cNvSpPr txBox="1"/>
          <p:nvPr/>
        </p:nvSpPr>
        <p:spPr>
          <a:xfrm>
            <a:off x="8463056" y="7452779"/>
            <a:ext cx="37520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This model encompasses a continuous cycle of Monitoring,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Analyzing</a:t>
            </a:r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, Planning, and Execution—flow based on the Knowledge of the AI system under control. This synergy will result in the development of self-improving AI systems.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C21A4-05D1-90B0-1D0D-BDE21FC90C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7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swirly lines&#10;&#10;Description automatically generated">
            <a:extLst>
              <a:ext uri="{FF2B5EF4-FFF2-40B4-BE49-F238E27FC236}">
                <a16:creationId xmlns:a16="http://schemas.microsoft.com/office/drawing/2014/main" id="{51E36A70-C106-4A6C-F782-88026F8B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462" y="-16197473"/>
            <a:ext cx="15143205" cy="17705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F274-38D2-77FC-DB56-CC4212C595D6}"/>
              </a:ext>
            </a:extLst>
          </p:cNvPr>
          <p:cNvSpPr/>
          <p:nvPr/>
        </p:nvSpPr>
        <p:spPr>
          <a:xfrm>
            <a:off x="-574158" y="-531628"/>
            <a:ext cx="13460818" cy="765544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EC4530-6125-DD56-B121-E82F48D5C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511" y="-421841"/>
            <a:ext cx="6658774" cy="76100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994BB0-4576-03ED-AB47-0F0903583040}"/>
              </a:ext>
            </a:extLst>
          </p:cNvPr>
          <p:cNvSpPr txBox="1"/>
          <p:nvPr/>
        </p:nvSpPr>
        <p:spPr>
          <a:xfrm>
            <a:off x="8451103" y="309398"/>
            <a:ext cx="7481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 Nova" panose="020B0504020202020204" pitchFamily="34" charset="0"/>
              </a:rPr>
              <a:t>Cutting-edge technology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82AE63-7F18-49FA-7623-502A92ED461C}"/>
              </a:ext>
            </a:extLst>
          </p:cNvPr>
          <p:cNvSpPr txBox="1"/>
          <p:nvPr/>
        </p:nvSpPr>
        <p:spPr>
          <a:xfrm>
            <a:off x="7544635" y="1699679"/>
            <a:ext cx="38438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This model encompasses a continuous cycle of Monitoring,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Analy</a:t>
            </a:r>
            <a:r>
              <a:rPr lang="en-US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s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ing</a:t>
            </a:r>
            <a:r>
              <a:rPr lang="en-GB" sz="2400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, Planning, and Execution —flow based on the Knowledge of the AI system under control.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5443A-3EEF-E8E7-E5BA-2666CBF8717B}"/>
              </a:ext>
            </a:extLst>
          </p:cNvPr>
          <p:cNvSpPr txBox="1"/>
          <p:nvPr/>
        </p:nvSpPr>
        <p:spPr>
          <a:xfrm>
            <a:off x="0" y="-3939220"/>
            <a:ext cx="85686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i="0" dirty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Self-X AI represents the fusion of AI as the intelligent processing system and an Autonomic Manager (proposed by IBM), based on the MAPE-K model.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E0E95-7E64-1F49-DDF6-7F33656194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4765" y="309398"/>
            <a:ext cx="1001296" cy="4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1120</Words>
  <Application>Microsoft Office PowerPoint</Application>
  <PresentationFormat>Panorámica</PresentationFormat>
  <Paragraphs>100</Paragraphs>
  <Slides>18</Slides>
  <Notes>4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Arial Nova</vt:lpstr>
      <vt:lpstr>Calibri</vt:lpstr>
      <vt:lpstr>Calibri Light</vt:lpstr>
      <vt:lpstr>Raleway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User Scenarios Description and Expectations</vt:lpstr>
      <vt:lpstr>To-be scenario</vt:lpstr>
      <vt:lpstr>Scrap mix optimization </vt:lpstr>
      <vt:lpstr>Presentación de PowerPoint</vt:lpstr>
      <vt:lpstr>Who are we?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Sotiris Vasileiou</dc:creator>
  <cp:lastModifiedBy>Daniel Gómez Martín</cp:lastModifiedBy>
  <cp:revision>49</cp:revision>
  <dcterms:created xsi:type="dcterms:W3CDTF">2023-08-30T10:53:05Z</dcterms:created>
  <dcterms:modified xsi:type="dcterms:W3CDTF">2024-02-09T08:03:39Z</dcterms:modified>
</cp:coreProperties>
</file>